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handoutMasterIdLst>
    <p:handoutMasterId r:id="rId21"/>
  </p:handoutMasterIdLst>
  <p:sldIdLst>
    <p:sldId id="271" r:id="rId6"/>
    <p:sldId id="263" r:id="rId7"/>
    <p:sldId id="276" r:id="rId8"/>
    <p:sldId id="270" r:id="rId9"/>
    <p:sldId id="264" r:id="rId10"/>
    <p:sldId id="305" r:id="rId11"/>
    <p:sldId id="306" r:id="rId12"/>
    <p:sldId id="279" r:id="rId13"/>
    <p:sldId id="275" r:id="rId14"/>
    <p:sldId id="315" r:id="rId15"/>
    <p:sldId id="316" r:id="rId16"/>
    <p:sldId id="318" r:id="rId17"/>
    <p:sldId id="317" r:id="rId18"/>
    <p:sldId id="277" r:id="rId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74679D-A2EB-AB2A-E481-26825FBF7C6F}" name="Alves, Bruna Carolina" initials="BA" userId="S::bruna.alves@libertyseguros.com.br::55961512-fb5b-4cbf-89de-ffc4ec5107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673"/>
    <a:srgbClr val="009547"/>
    <a:srgbClr val="80B99B"/>
    <a:srgbClr val="95DAB9"/>
    <a:srgbClr val="7FCAA3"/>
    <a:srgbClr val="017337"/>
    <a:srgbClr val="FFFFFF"/>
    <a:srgbClr val="4B8368"/>
    <a:srgbClr val="9CD3AE"/>
    <a:srgbClr val="CA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spPr>
            <a:solidFill>
              <a:schemeClr val="bg2"/>
            </a:solidFill>
          </c:spPr>
          <c:dPt>
            <c:idx val="0"/>
            <c:bubble3D val="0"/>
            <c:spPr>
              <a:solidFill>
                <a:srgbClr val="017337"/>
              </a:solidFill>
              <a:ln w="19050">
                <a:solidFill>
                  <a:schemeClr val="lt1"/>
                </a:solidFill>
              </a:ln>
              <a:effectLst/>
            </c:spPr>
            <c:extLst>
              <c:ext xmlns:c16="http://schemas.microsoft.com/office/drawing/2014/chart" uri="{C3380CC4-5D6E-409C-BE32-E72D297353CC}">
                <c16:uniqueId val="{00000001-B157-4A0F-9533-4288D7F10A10}"/>
              </c:ext>
            </c:extLst>
          </c:dPt>
          <c:dPt>
            <c:idx val="1"/>
            <c:bubble3D val="0"/>
            <c:spPr>
              <a:solidFill>
                <a:srgbClr val="017337"/>
              </a:solidFill>
              <a:ln w="19050">
                <a:solidFill>
                  <a:schemeClr val="lt1"/>
                </a:solidFill>
              </a:ln>
              <a:effectLst/>
            </c:spPr>
            <c:extLst>
              <c:ext xmlns:c16="http://schemas.microsoft.com/office/drawing/2014/chart" uri="{C3380CC4-5D6E-409C-BE32-E72D297353CC}">
                <c16:uniqueId val="{00000003-B157-4A0F-9533-4288D7F10A10}"/>
              </c:ext>
            </c:extLst>
          </c:dPt>
          <c:dPt>
            <c:idx val="2"/>
            <c:bubble3D val="0"/>
            <c:spPr>
              <a:solidFill>
                <a:srgbClr val="2BB673"/>
              </a:solidFill>
              <a:ln w="19050">
                <a:solidFill>
                  <a:schemeClr val="lt1"/>
                </a:solidFill>
              </a:ln>
              <a:effectLst/>
            </c:spPr>
            <c:extLst>
              <c:ext xmlns:c16="http://schemas.microsoft.com/office/drawing/2014/chart" uri="{C3380CC4-5D6E-409C-BE32-E72D297353CC}">
                <c16:uniqueId val="{00000005-B157-4A0F-9533-4288D7F10A10}"/>
              </c:ext>
            </c:extLst>
          </c:dPt>
          <c:dPt>
            <c:idx val="3"/>
            <c:bubble3D val="0"/>
            <c:spPr>
              <a:solidFill>
                <a:srgbClr val="2BB673"/>
              </a:solidFill>
              <a:ln w="19050">
                <a:solidFill>
                  <a:schemeClr val="lt1"/>
                </a:solidFill>
              </a:ln>
              <a:effectLst/>
            </c:spPr>
            <c:extLst>
              <c:ext xmlns:c16="http://schemas.microsoft.com/office/drawing/2014/chart" uri="{C3380CC4-5D6E-409C-BE32-E72D297353CC}">
                <c16:uniqueId val="{00000007-B157-4A0F-9533-4288D7F10A10}"/>
              </c:ext>
            </c:extLst>
          </c:dPt>
          <c:dPt>
            <c:idx val="4"/>
            <c:bubble3D val="0"/>
            <c:spPr>
              <a:solidFill>
                <a:srgbClr val="009547"/>
              </a:solidFill>
              <a:ln w="19050">
                <a:solidFill>
                  <a:schemeClr val="lt1"/>
                </a:solidFill>
              </a:ln>
              <a:effectLst/>
            </c:spPr>
            <c:extLst>
              <c:ext xmlns:c16="http://schemas.microsoft.com/office/drawing/2014/chart" uri="{C3380CC4-5D6E-409C-BE32-E72D297353CC}">
                <c16:uniqueId val="{00000009-B157-4A0F-9533-4288D7F10A10}"/>
              </c:ext>
            </c:extLst>
          </c:dPt>
          <c:cat>
            <c:numRef>
              <c:f>Planilha1!$A$2:$A$6</c:f>
              <c:numCache>
                <c:formatCode>General</c:formatCode>
                <c:ptCount val="5"/>
              </c:numCache>
            </c:numRef>
          </c:cat>
          <c:val>
            <c:numRef>
              <c:f>Planilha1!$B$2:$B$6</c:f>
              <c:numCache>
                <c:formatCode>General</c:formatCode>
                <c:ptCount val="5"/>
                <c:pt idx="0">
                  <c:v>72</c:v>
                </c:pt>
                <c:pt idx="1">
                  <c:v>72</c:v>
                </c:pt>
                <c:pt idx="2">
                  <c:v>72</c:v>
                </c:pt>
                <c:pt idx="3">
                  <c:v>72</c:v>
                </c:pt>
                <c:pt idx="4">
                  <c:v>72</c:v>
                </c:pt>
              </c:numCache>
            </c:numRef>
          </c:val>
          <c:extLst>
            <c:ext xmlns:c16="http://schemas.microsoft.com/office/drawing/2014/chart" uri="{C3380CC4-5D6E-409C-BE32-E72D297353CC}">
              <c16:uniqueId val="{0000000A-B157-4A0F-9533-4288D7F10A10}"/>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spPr>
            <a:solidFill>
              <a:schemeClr val="bg2"/>
            </a:solidFill>
          </c:spPr>
          <c:dPt>
            <c:idx val="0"/>
            <c:bubble3D val="0"/>
            <c:spPr>
              <a:solidFill>
                <a:srgbClr val="017337"/>
              </a:solidFill>
              <a:ln w="19050">
                <a:solidFill>
                  <a:schemeClr val="lt1"/>
                </a:solidFill>
              </a:ln>
              <a:effectLst/>
            </c:spPr>
            <c:extLst>
              <c:ext xmlns:c16="http://schemas.microsoft.com/office/drawing/2014/chart" uri="{C3380CC4-5D6E-409C-BE32-E72D297353CC}">
                <c16:uniqueId val="{00000001-B157-4A0F-9533-4288D7F10A10}"/>
              </c:ext>
            </c:extLst>
          </c:dPt>
          <c:dPt>
            <c:idx val="1"/>
            <c:bubble3D val="0"/>
            <c:spPr>
              <a:solidFill>
                <a:srgbClr val="017337"/>
              </a:solidFill>
              <a:ln w="19050">
                <a:solidFill>
                  <a:schemeClr val="lt1"/>
                </a:solidFill>
              </a:ln>
              <a:effectLst/>
            </c:spPr>
            <c:extLst>
              <c:ext xmlns:c16="http://schemas.microsoft.com/office/drawing/2014/chart" uri="{C3380CC4-5D6E-409C-BE32-E72D297353CC}">
                <c16:uniqueId val="{00000003-B157-4A0F-9533-4288D7F10A10}"/>
              </c:ext>
            </c:extLst>
          </c:dPt>
          <c:dPt>
            <c:idx val="2"/>
            <c:bubble3D val="0"/>
            <c:spPr>
              <a:solidFill>
                <a:srgbClr val="95DAB9"/>
              </a:solidFill>
              <a:ln w="19050">
                <a:solidFill>
                  <a:schemeClr val="lt1"/>
                </a:solidFill>
              </a:ln>
              <a:effectLst/>
            </c:spPr>
            <c:extLst>
              <c:ext xmlns:c16="http://schemas.microsoft.com/office/drawing/2014/chart" uri="{C3380CC4-5D6E-409C-BE32-E72D297353CC}">
                <c16:uniqueId val="{00000005-B157-4A0F-9533-4288D7F10A10}"/>
              </c:ext>
            </c:extLst>
          </c:dPt>
          <c:dPt>
            <c:idx val="3"/>
            <c:bubble3D val="0"/>
            <c:spPr>
              <a:solidFill>
                <a:srgbClr val="95DAB9"/>
              </a:solidFill>
              <a:ln w="19050">
                <a:solidFill>
                  <a:schemeClr val="lt1"/>
                </a:solidFill>
              </a:ln>
              <a:effectLst/>
            </c:spPr>
            <c:extLst>
              <c:ext xmlns:c16="http://schemas.microsoft.com/office/drawing/2014/chart" uri="{C3380CC4-5D6E-409C-BE32-E72D297353CC}">
                <c16:uniqueId val="{00000007-B157-4A0F-9533-4288D7F10A10}"/>
              </c:ext>
            </c:extLst>
          </c:dPt>
          <c:dPt>
            <c:idx val="4"/>
            <c:bubble3D val="0"/>
            <c:spPr>
              <a:solidFill>
                <a:srgbClr val="7FCAA3"/>
              </a:solidFill>
              <a:ln w="19050">
                <a:solidFill>
                  <a:schemeClr val="lt1"/>
                </a:solidFill>
              </a:ln>
              <a:effectLst/>
            </c:spPr>
            <c:extLst>
              <c:ext xmlns:c16="http://schemas.microsoft.com/office/drawing/2014/chart" uri="{C3380CC4-5D6E-409C-BE32-E72D297353CC}">
                <c16:uniqueId val="{00000009-B157-4A0F-9533-4288D7F10A10}"/>
              </c:ext>
            </c:extLst>
          </c:dPt>
          <c:cat>
            <c:numRef>
              <c:f>Planilha1!$A$2:$A$6</c:f>
              <c:numCache>
                <c:formatCode>General</c:formatCode>
                <c:ptCount val="5"/>
              </c:numCache>
            </c:numRef>
          </c:cat>
          <c:val>
            <c:numRef>
              <c:f>Planilha1!$B$2:$B$6</c:f>
              <c:numCache>
                <c:formatCode>General</c:formatCode>
                <c:ptCount val="5"/>
                <c:pt idx="0">
                  <c:v>72</c:v>
                </c:pt>
                <c:pt idx="1">
                  <c:v>72</c:v>
                </c:pt>
                <c:pt idx="2">
                  <c:v>72</c:v>
                </c:pt>
                <c:pt idx="3">
                  <c:v>72</c:v>
                </c:pt>
                <c:pt idx="4">
                  <c:v>72</c:v>
                </c:pt>
              </c:numCache>
            </c:numRef>
          </c:val>
          <c:extLst>
            <c:ext xmlns:c16="http://schemas.microsoft.com/office/drawing/2014/chart" uri="{C3380CC4-5D6E-409C-BE32-E72D297353CC}">
              <c16:uniqueId val="{0000000A-B157-4A0F-9533-4288D7F10A10}"/>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spPr>
            <a:solidFill>
              <a:schemeClr val="bg2"/>
            </a:solidFill>
          </c:spPr>
          <c:dPt>
            <c:idx val="0"/>
            <c:bubble3D val="0"/>
            <c:spPr>
              <a:solidFill>
                <a:srgbClr val="80B99B"/>
              </a:solidFill>
              <a:ln w="19050">
                <a:solidFill>
                  <a:schemeClr val="lt1"/>
                </a:solidFill>
              </a:ln>
              <a:effectLst/>
            </c:spPr>
            <c:extLst>
              <c:ext xmlns:c16="http://schemas.microsoft.com/office/drawing/2014/chart" uri="{C3380CC4-5D6E-409C-BE32-E72D297353CC}">
                <c16:uniqueId val="{00000001-B157-4A0F-9533-4288D7F10A10}"/>
              </c:ext>
            </c:extLst>
          </c:dPt>
          <c:dPt>
            <c:idx val="1"/>
            <c:bubble3D val="0"/>
            <c:spPr>
              <a:solidFill>
                <a:srgbClr val="80B99B"/>
              </a:solidFill>
              <a:ln w="19050">
                <a:solidFill>
                  <a:schemeClr val="lt1"/>
                </a:solidFill>
              </a:ln>
              <a:effectLst/>
            </c:spPr>
            <c:extLst>
              <c:ext xmlns:c16="http://schemas.microsoft.com/office/drawing/2014/chart" uri="{C3380CC4-5D6E-409C-BE32-E72D297353CC}">
                <c16:uniqueId val="{00000003-B157-4A0F-9533-4288D7F10A10}"/>
              </c:ext>
            </c:extLst>
          </c:dPt>
          <c:dPt>
            <c:idx val="2"/>
            <c:bubble3D val="0"/>
            <c:spPr>
              <a:solidFill>
                <a:srgbClr val="2BB673"/>
              </a:solidFill>
              <a:ln w="19050">
                <a:solidFill>
                  <a:schemeClr val="lt1"/>
                </a:solidFill>
              </a:ln>
              <a:effectLst/>
            </c:spPr>
            <c:extLst>
              <c:ext xmlns:c16="http://schemas.microsoft.com/office/drawing/2014/chart" uri="{C3380CC4-5D6E-409C-BE32-E72D297353CC}">
                <c16:uniqueId val="{00000005-B157-4A0F-9533-4288D7F10A10}"/>
              </c:ext>
            </c:extLst>
          </c:dPt>
          <c:dPt>
            <c:idx val="3"/>
            <c:bubble3D val="0"/>
            <c:spPr>
              <a:solidFill>
                <a:srgbClr val="2BB673"/>
              </a:solidFill>
              <a:ln w="19050">
                <a:solidFill>
                  <a:schemeClr val="lt1"/>
                </a:solidFill>
              </a:ln>
              <a:effectLst/>
            </c:spPr>
            <c:extLst>
              <c:ext xmlns:c16="http://schemas.microsoft.com/office/drawing/2014/chart" uri="{C3380CC4-5D6E-409C-BE32-E72D297353CC}">
                <c16:uniqueId val="{00000007-B157-4A0F-9533-4288D7F10A10}"/>
              </c:ext>
            </c:extLst>
          </c:dPt>
          <c:dPt>
            <c:idx val="4"/>
            <c:bubble3D val="0"/>
            <c:spPr>
              <a:solidFill>
                <a:srgbClr val="7FCAA3"/>
              </a:solidFill>
              <a:ln w="19050">
                <a:solidFill>
                  <a:schemeClr val="lt1"/>
                </a:solidFill>
              </a:ln>
              <a:effectLst/>
            </c:spPr>
            <c:extLst>
              <c:ext xmlns:c16="http://schemas.microsoft.com/office/drawing/2014/chart" uri="{C3380CC4-5D6E-409C-BE32-E72D297353CC}">
                <c16:uniqueId val="{00000009-B157-4A0F-9533-4288D7F10A10}"/>
              </c:ext>
            </c:extLst>
          </c:dPt>
          <c:cat>
            <c:numRef>
              <c:f>Planilha1!$A$2:$A$6</c:f>
              <c:numCache>
                <c:formatCode>General</c:formatCode>
                <c:ptCount val="5"/>
              </c:numCache>
            </c:numRef>
          </c:cat>
          <c:val>
            <c:numRef>
              <c:f>Planilha1!$B$2:$B$6</c:f>
              <c:numCache>
                <c:formatCode>General</c:formatCode>
                <c:ptCount val="5"/>
                <c:pt idx="0">
                  <c:v>72</c:v>
                </c:pt>
                <c:pt idx="1">
                  <c:v>72</c:v>
                </c:pt>
                <c:pt idx="2">
                  <c:v>72</c:v>
                </c:pt>
                <c:pt idx="3">
                  <c:v>72</c:v>
                </c:pt>
                <c:pt idx="4">
                  <c:v>72</c:v>
                </c:pt>
              </c:numCache>
            </c:numRef>
          </c:val>
          <c:extLst>
            <c:ext xmlns:c16="http://schemas.microsoft.com/office/drawing/2014/chart" uri="{C3380CC4-5D6E-409C-BE32-E72D297353CC}">
              <c16:uniqueId val="{0000000A-B157-4A0F-9533-4288D7F10A10}"/>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Vendas</c:v>
                </c:pt>
              </c:strCache>
            </c:strRef>
          </c:tx>
          <c:spPr>
            <a:solidFill>
              <a:schemeClr val="bg2"/>
            </a:solidFill>
          </c:spPr>
          <c:dPt>
            <c:idx val="0"/>
            <c:bubble3D val="0"/>
            <c:spPr>
              <a:solidFill>
                <a:srgbClr val="80B99B"/>
              </a:solidFill>
              <a:ln w="19050">
                <a:solidFill>
                  <a:schemeClr val="lt1"/>
                </a:solidFill>
              </a:ln>
              <a:effectLst/>
            </c:spPr>
            <c:extLst>
              <c:ext xmlns:c16="http://schemas.microsoft.com/office/drawing/2014/chart" uri="{C3380CC4-5D6E-409C-BE32-E72D297353CC}">
                <c16:uniqueId val="{00000001-B157-4A0F-9533-4288D7F10A10}"/>
              </c:ext>
            </c:extLst>
          </c:dPt>
          <c:dPt>
            <c:idx val="1"/>
            <c:bubble3D val="0"/>
            <c:spPr>
              <a:solidFill>
                <a:srgbClr val="80B99B"/>
              </a:solidFill>
              <a:ln w="19050">
                <a:solidFill>
                  <a:schemeClr val="lt1"/>
                </a:solidFill>
              </a:ln>
              <a:effectLst/>
            </c:spPr>
            <c:extLst>
              <c:ext xmlns:c16="http://schemas.microsoft.com/office/drawing/2014/chart" uri="{C3380CC4-5D6E-409C-BE32-E72D297353CC}">
                <c16:uniqueId val="{00000003-B157-4A0F-9533-4288D7F10A10}"/>
              </c:ext>
            </c:extLst>
          </c:dPt>
          <c:dPt>
            <c:idx val="2"/>
            <c:bubble3D val="0"/>
            <c:spPr>
              <a:solidFill>
                <a:srgbClr val="95DAB9"/>
              </a:solidFill>
              <a:ln w="19050">
                <a:solidFill>
                  <a:schemeClr val="lt1"/>
                </a:solidFill>
              </a:ln>
              <a:effectLst/>
            </c:spPr>
            <c:extLst>
              <c:ext xmlns:c16="http://schemas.microsoft.com/office/drawing/2014/chart" uri="{C3380CC4-5D6E-409C-BE32-E72D297353CC}">
                <c16:uniqueId val="{00000005-B157-4A0F-9533-4288D7F10A10}"/>
              </c:ext>
            </c:extLst>
          </c:dPt>
          <c:dPt>
            <c:idx val="3"/>
            <c:bubble3D val="0"/>
            <c:spPr>
              <a:solidFill>
                <a:srgbClr val="95DAB9"/>
              </a:solidFill>
              <a:ln w="19050">
                <a:solidFill>
                  <a:schemeClr val="lt1"/>
                </a:solidFill>
              </a:ln>
              <a:effectLst/>
            </c:spPr>
            <c:extLst>
              <c:ext xmlns:c16="http://schemas.microsoft.com/office/drawing/2014/chart" uri="{C3380CC4-5D6E-409C-BE32-E72D297353CC}">
                <c16:uniqueId val="{00000007-B157-4A0F-9533-4288D7F10A10}"/>
              </c:ext>
            </c:extLst>
          </c:dPt>
          <c:dPt>
            <c:idx val="4"/>
            <c:bubble3D val="0"/>
            <c:spPr>
              <a:solidFill>
                <a:srgbClr val="009547"/>
              </a:solidFill>
              <a:ln w="19050">
                <a:solidFill>
                  <a:schemeClr val="lt1"/>
                </a:solidFill>
              </a:ln>
              <a:effectLst/>
            </c:spPr>
            <c:extLst>
              <c:ext xmlns:c16="http://schemas.microsoft.com/office/drawing/2014/chart" uri="{C3380CC4-5D6E-409C-BE32-E72D297353CC}">
                <c16:uniqueId val="{00000009-B157-4A0F-9533-4288D7F10A10}"/>
              </c:ext>
            </c:extLst>
          </c:dPt>
          <c:cat>
            <c:numRef>
              <c:f>Planilha1!$A$2:$A$6</c:f>
              <c:numCache>
                <c:formatCode>General</c:formatCode>
                <c:ptCount val="5"/>
              </c:numCache>
            </c:numRef>
          </c:cat>
          <c:val>
            <c:numRef>
              <c:f>Planilha1!$B$2:$B$6</c:f>
              <c:numCache>
                <c:formatCode>General</c:formatCode>
                <c:ptCount val="5"/>
                <c:pt idx="0">
                  <c:v>72</c:v>
                </c:pt>
                <c:pt idx="1">
                  <c:v>72</c:v>
                </c:pt>
                <c:pt idx="2">
                  <c:v>72</c:v>
                </c:pt>
                <c:pt idx="3">
                  <c:v>72</c:v>
                </c:pt>
                <c:pt idx="4">
                  <c:v>72</c:v>
                </c:pt>
              </c:numCache>
            </c:numRef>
          </c:val>
          <c:extLst>
            <c:ext xmlns:c16="http://schemas.microsoft.com/office/drawing/2014/chart" uri="{C3380CC4-5D6E-409C-BE32-E72D297353CC}">
              <c16:uniqueId val="{0000000A-B157-4A0F-9533-4288D7F10A10}"/>
            </c:ext>
          </c:extLst>
        </c:ser>
        <c:dLbls>
          <c:showLegendKey val="0"/>
          <c:showVal val="0"/>
          <c:showCatName val="0"/>
          <c:showSerName val="0"/>
          <c:showPercent val="0"/>
          <c:showBubbleSize val="0"/>
          <c:showLeaderLines val="1"/>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8E2A4BFB-DF09-925B-6C95-D164382C96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8080BB5-5174-AD71-E5E4-F206223C42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43B8CE-9195-4E9D-8E5B-BE2B1DB19FA1}" type="datetimeFigureOut">
              <a:rPr lang="pt-BR" smtClean="0"/>
              <a:t>24/09/2024</a:t>
            </a:fld>
            <a:endParaRPr lang="pt-BR"/>
          </a:p>
        </p:txBody>
      </p:sp>
      <p:sp>
        <p:nvSpPr>
          <p:cNvPr id="4" name="Espaço Reservado para Rodapé 3">
            <a:extLst>
              <a:ext uri="{FF2B5EF4-FFF2-40B4-BE49-F238E27FC236}">
                <a16:creationId xmlns:a16="http://schemas.microsoft.com/office/drawing/2014/main" id="{84466B68-080F-862C-987D-C37B92C31A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8E7D3553-0F66-66DF-5D89-E2C22180A0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AE7FC6-229B-4DA8-BA95-348E11EEF2F8}" type="slidenum">
              <a:rPr lang="pt-BR" smtClean="0"/>
              <a:t>‹nº›</a:t>
            </a:fld>
            <a:endParaRPr lang="pt-BR"/>
          </a:p>
        </p:txBody>
      </p:sp>
    </p:spTree>
    <p:extLst>
      <p:ext uri="{BB962C8B-B14F-4D97-AF65-F5344CB8AC3E}">
        <p14:creationId xmlns:p14="http://schemas.microsoft.com/office/powerpoint/2010/main" val="978169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5BC7B-40DD-4BE9-B6CB-5A41B8A6923E}" type="datetimeFigureOut">
              <a:rPr lang="pt-BR" smtClean="0"/>
              <a:t>24/09/2024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BC39E-F45C-4072-AB2A-C556D5216839}" type="slidenum">
              <a:rPr lang="pt-BR" smtClean="0"/>
              <a:t>‹nº›</a:t>
            </a:fld>
            <a:endParaRPr lang="pt-BR"/>
          </a:p>
        </p:txBody>
      </p:sp>
    </p:spTree>
    <p:extLst>
      <p:ext uri="{BB962C8B-B14F-4D97-AF65-F5344CB8AC3E}">
        <p14:creationId xmlns:p14="http://schemas.microsoft.com/office/powerpoint/2010/main" val="170726510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1</a:t>
            </a:fld>
            <a:endParaRPr lang="pt-BR"/>
          </a:p>
        </p:txBody>
      </p:sp>
    </p:spTree>
    <p:extLst>
      <p:ext uri="{BB962C8B-B14F-4D97-AF65-F5344CB8AC3E}">
        <p14:creationId xmlns:p14="http://schemas.microsoft.com/office/powerpoint/2010/main" val="373618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FA68A-7C81-EF18-C55B-B420401C55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BEF10FD-6830-C4FC-E920-0789DF5770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6275F13-BDEC-2499-E0AF-ED92D1548A99}"/>
              </a:ext>
            </a:extLst>
          </p:cNvPr>
          <p:cNvSpPr>
            <a:spLocks noGrp="1"/>
          </p:cNvSpPr>
          <p:nvPr>
            <p:ph type="body" idx="1"/>
          </p:nvPr>
        </p:nvSpPr>
        <p:spPr/>
        <p:txBody>
          <a:bodyPr/>
          <a:lstStyle/>
          <a:p>
            <a:r>
              <a:rPr lang="pt-BR"/>
              <a:t>Dividir os eixos da mandala entre social (vermelho), ambiental (verde) e governança (cinza).</a:t>
            </a:r>
          </a:p>
        </p:txBody>
      </p:sp>
      <p:sp>
        <p:nvSpPr>
          <p:cNvPr id="4" name="Espaço Reservado para Cabeçalho 3">
            <a:extLst>
              <a:ext uri="{FF2B5EF4-FFF2-40B4-BE49-F238E27FC236}">
                <a16:creationId xmlns:a16="http://schemas.microsoft.com/office/drawing/2014/main" id="{0222226F-95A1-E51C-F3EC-B689F83BFD18}"/>
              </a:ext>
            </a:extLst>
          </p:cNvPr>
          <p:cNvSpPr>
            <a:spLocks noGrp="1"/>
          </p:cNvSpPr>
          <p:nvPr>
            <p:ph type="hdr" sz="quarter" idx="10"/>
          </p:nvPr>
        </p:nvSpPr>
        <p:spPr/>
        <p:txBody>
          <a:bodyPr/>
          <a:lstStyle/>
          <a:p>
            <a:endParaRPr lang="pt-BR"/>
          </a:p>
        </p:txBody>
      </p:sp>
      <p:sp>
        <p:nvSpPr>
          <p:cNvPr id="5" name="Espaço Reservado para Rodapé 4">
            <a:extLst>
              <a:ext uri="{FF2B5EF4-FFF2-40B4-BE49-F238E27FC236}">
                <a16:creationId xmlns:a16="http://schemas.microsoft.com/office/drawing/2014/main" id="{AE52645B-A2AC-E71B-D145-0762E3F3D1A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6B79FAD-6D0D-0544-E7CB-C05FCAA677A2}"/>
              </a:ext>
            </a:extLst>
          </p:cNvPr>
          <p:cNvSpPr>
            <a:spLocks noGrp="1"/>
          </p:cNvSpPr>
          <p:nvPr>
            <p:ph type="sldNum" sz="quarter" idx="12"/>
          </p:nvPr>
        </p:nvSpPr>
        <p:spPr/>
        <p:txBody>
          <a:bodyPr/>
          <a:lstStyle/>
          <a:p>
            <a:fld id="{FB02A98E-3993-4411-A1D8-2F9EB32C6887}" type="slidenum">
              <a:rPr lang="pt-BR" smtClean="0"/>
              <a:t>10</a:t>
            </a:fld>
            <a:endParaRPr lang="pt-BR"/>
          </a:p>
        </p:txBody>
      </p:sp>
    </p:spTree>
    <p:extLst>
      <p:ext uri="{BB962C8B-B14F-4D97-AF65-F5344CB8AC3E}">
        <p14:creationId xmlns:p14="http://schemas.microsoft.com/office/powerpoint/2010/main" val="190675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FA68A-7C81-EF18-C55B-B420401C55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BEF10FD-6830-C4FC-E920-0789DF5770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6275F13-BDEC-2499-E0AF-ED92D1548A99}"/>
              </a:ext>
            </a:extLst>
          </p:cNvPr>
          <p:cNvSpPr>
            <a:spLocks noGrp="1"/>
          </p:cNvSpPr>
          <p:nvPr>
            <p:ph type="body" idx="1"/>
          </p:nvPr>
        </p:nvSpPr>
        <p:spPr/>
        <p:txBody>
          <a:bodyPr/>
          <a:lstStyle/>
          <a:p>
            <a:r>
              <a:rPr lang="pt-BR"/>
              <a:t>Dividir os eixos da mandala entre social (vermelho), ambiental (verde) e governança (cinza).</a:t>
            </a:r>
          </a:p>
        </p:txBody>
      </p:sp>
      <p:sp>
        <p:nvSpPr>
          <p:cNvPr id="4" name="Espaço Reservado para Cabeçalho 3">
            <a:extLst>
              <a:ext uri="{FF2B5EF4-FFF2-40B4-BE49-F238E27FC236}">
                <a16:creationId xmlns:a16="http://schemas.microsoft.com/office/drawing/2014/main" id="{0222226F-95A1-E51C-F3EC-B689F83BFD18}"/>
              </a:ext>
            </a:extLst>
          </p:cNvPr>
          <p:cNvSpPr>
            <a:spLocks noGrp="1"/>
          </p:cNvSpPr>
          <p:nvPr>
            <p:ph type="hdr" sz="quarter" idx="10"/>
          </p:nvPr>
        </p:nvSpPr>
        <p:spPr/>
        <p:txBody>
          <a:bodyPr/>
          <a:lstStyle/>
          <a:p>
            <a:endParaRPr lang="pt-BR"/>
          </a:p>
        </p:txBody>
      </p:sp>
      <p:sp>
        <p:nvSpPr>
          <p:cNvPr id="5" name="Espaço Reservado para Rodapé 4">
            <a:extLst>
              <a:ext uri="{FF2B5EF4-FFF2-40B4-BE49-F238E27FC236}">
                <a16:creationId xmlns:a16="http://schemas.microsoft.com/office/drawing/2014/main" id="{AE52645B-A2AC-E71B-D145-0762E3F3D1A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6B79FAD-6D0D-0544-E7CB-C05FCAA677A2}"/>
              </a:ext>
            </a:extLst>
          </p:cNvPr>
          <p:cNvSpPr>
            <a:spLocks noGrp="1"/>
          </p:cNvSpPr>
          <p:nvPr>
            <p:ph type="sldNum" sz="quarter" idx="12"/>
          </p:nvPr>
        </p:nvSpPr>
        <p:spPr/>
        <p:txBody>
          <a:bodyPr/>
          <a:lstStyle/>
          <a:p>
            <a:fld id="{FB02A98E-3993-4411-A1D8-2F9EB32C6887}" type="slidenum">
              <a:rPr lang="pt-BR" smtClean="0"/>
              <a:t>11</a:t>
            </a:fld>
            <a:endParaRPr lang="pt-BR"/>
          </a:p>
        </p:txBody>
      </p:sp>
    </p:spTree>
    <p:extLst>
      <p:ext uri="{BB962C8B-B14F-4D97-AF65-F5344CB8AC3E}">
        <p14:creationId xmlns:p14="http://schemas.microsoft.com/office/powerpoint/2010/main" val="4205043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FA68A-7C81-EF18-C55B-B420401C55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BEF10FD-6830-C4FC-E920-0789DF5770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6275F13-BDEC-2499-E0AF-ED92D1548A99}"/>
              </a:ext>
            </a:extLst>
          </p:cNvPr>
          <p:cNvSpPr>
            <a:spLocks noGrp="1"/>
          </p:cNvSpPr>
          <p:nvPr>
            <p:ph type="body" idx="1"/>
          </p:nvPr>
        </p:nvSpPr>
        <p:spPr/>
        <p:txBody>
          <a:bodyPr/>
          <a:lstStyle/>
          <a:p>
            <a:r>
              <a:rPr lang="pt-BR"/>
              <a:t>Dividir os eixos da mandala entre social (vermelho), ambiental (verde) e governança (cinza).</a:t>
            </a:r>
          </a:p>
        </p:txBody>
      </p:sp>
      <p:sp>
        <p:nvSpPr>
          <p:cNvPr id="4" name="Espaço Reservado para Cabeçalho 3">
            <a:extLst>
              <a:ext uri="{FF2B5EF4-FFF2-40B4-BE49-F238E27FC236}">
                <a16:creationId xmlns:a16="http://schemas.microsoft.com/office/drawing/2014/main" id="{0222226F-95A1-E51C-F3EC-B689F83BFD18}"/>
              </a:ext>
            </a:extLst>
          </p:cNvPr>
          <p:cNvSpPr>
            <a:spLocks noGrp="1"/>
          </p:cNvSpPr>
          <p:nvPr>
            <p:ph type="hdr" sz="quarter" idx="10"/>
          </p:nvPr>
        </p:nvSpPr>
        <p:spPr/>
        <p:txBody>
          <a:bodyPr/>
          <a:lstStyle/>
          <a:p>
            <a:endParaRPr lang="pt-BR"/>
          </a:p>
        </p:txBody>
      </p:sp>
      <p:sp>
        <p:nvSpPr>
          <p:cNvPr id="5" name="Espaço Reservado para Rodapé 4">
            <a:extLst>
              <a:ext uri="{FF2B5EF4-FFF2-40B4-BE49-F238E27FC236}">
                <a16:creationId xmlns:a16="http://schemas.microsoft.com/office/drawing/2014/main" id="{AE52645B-A2AC-E71B-D145-0762E3F3D1A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6B79FAD-6D0D-0544-E7CB-C05FCAA677A2}"/>
              </a:ext>
            </a:extLst>
          </p:cNvPr>
          <p:cNvSpPr>
            <a:spLocks noGrp="1"/>
          </p:cNvSpPr>
          <p:nvPr>
            <p:ph type="sldNum" sz="quarter" idx="12"/>
          </p:nvPr>
        </p:nvSpPr>
        <p:spPr/>
        <p:txBody>
          <a:bodyPr/>
          <a:lstStyle/>
          <a:p>
            <a:fld id="{FB02A98E-3993-4411-A1D8-2F9EB32C6887}" type="slidenum">
              <a:rPr lang="pt-BR" smtClean="0"/>
              <a:t>12</a:t>
            </a:fld>
            <a:endParaRPr lang="pt-BR"/>
          </a:p>
        </p:txBody>
      </p:sp>
    </p:spTree>
    <p:extLst>
      <p:ext uri="{BB962C8B-B14F-4D97-AF65-F5344CB8AC3E}">
        <p14:creationId xmlns:p14="http://schemas.microsoft.com/office/powerpoint/2010/main" val="3431652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FA68A-7C81-EF18-C55B-B420401C55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BEF10FD-6830-C4FC-E920-0789DF5770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6275F13-BDEC-2499-E0AF-ED92D1548A99}"/>
              </a:ext>
            </a:extLst>
          </p:cNvPr>
          <p:cNvSpPr>
            <a:spLocks noGrp="1"/>
          </p:cNvSpPr>
          <p:nvPr>
            <p:ph type="body" idx="1"/>
          </p:nvPr>
        </p:nvSpPr>
        <p:spPr/>
        <p:txBody>
          <a:bodyPr/>
          <a:lstStyle/>
          <a:p>
            <a:r>
              <a:rPr lang="pt-BR"/>
              <a:t>Dividir os eixos da mandala entre social (vermelho), ambiental (verde) e governança (cinza).</a:t>
            </a:r>
          </a:p>
        </p:txBody>
      </p:sp>
      <p:sp>
        <p:nvSpPr>
          <p:cNvPr id="4" name="Espaço Reservado para Cabeçalho 3">
            <a:extLst>
              <a:ext uri="{FF2B5EF4-FFF2-40B4-BE49-F238E27FC236}">
                <a16:creationId xmlns:a16="http://schemas.microsoft.com/office/drawing/2014/main" id="{0222226F-95A1-E51C-F3EC-B689F83BFD18}"/>
              </a:ext>
            </a:extLst>
          </p:cNvPr>
          <p:cNvSpPr>
            <a:spLocks noGrp="1"/>
          </p:cNvSpPr>
          <p:nvPr>
            <p:ph type="hdr" sz="quarter" idx="10"/>
          </p:nvPr>
        </p:nvSpPr>
        <p:spPr/>
        <p:txBody>
          <a:bodyPr/>
          <a:lstStyle/>
          <a:p>
            <a:endParaRPr lang="pt-BR"/>
          </a:p>
        </p:txBody>
      </p:sp>
      <p:sp>
        <p:nvSpPr>
          <p:cNvPr id="5" name="Espaço Reservado para Rodapé 4">
            <a:extLst>
              <a:ext uri="{FF2B5EF4-FFF2-40B4-BE49-F238E27FC236}">
                <a16:creationId xmlns:a16="http://schemas.microsoft.com/office/drawing/2014/main" id="{AE52645B-A2AC-E71B-D145-0762E3F3D1A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6B79FAD-6D0D-0544-E7CB-C05FCAA677A2}"/>
              </a:ext>
            </a:extLst>
          </p:cNvPr>
          <p:cNvSpPr>
            <a:spLocks noGrp="1"/>
          </p:cNvSpPr>
          <p:nvPr>
            <p:ph type="sldNum" sz="quarter" idx="12"/>
          </p:nvPr>
        </p:nvSpPr>
        <p:spPr/>
        <p:txBody>
          <a:bodyPr/>
          <a:lstStyle/>
          <a:p>
            <a:fld id="{FB02A98E-3993-4411-A1D8-2F9EB32C6887}" type="slidenum">
              <a:rPr lang="pt-BR" smtClean="0"/>
              <a:t>13</a:t>
            </a:fld>
            <a:endParaRPr lang="pt-BR"/>
          </a:p>
        </p:txBody>
      </p:sp>
    </p:spTree>
    <p:extLst>
      <p:ext uri="{BB962C8B-B14F-4D97-AF65-F5344CB8AC3E}">
        <p14:creationId xmlns:p14="http://schemas.microsoft.com/office/powerpoint/2010/main" val="74771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14</a:t>
            </a:fld>
            <a:endParaRPr lang="pt-BR"/>
          </a:p>
        </p:txBody>
      </p:sp>
    </p:spTree>
    <p:extLst>
      <p:ext uri="{BB962C8B-B14F-4D97-AF65-F5344CB8AC3E}">
        <p14:creationId xmlns:p14="http://schemas.microsoft.com/office/powerpoint/2010/main" val="191227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2</a:t>
            </a:fld>
            <a:endParaRPr lang="pt-BR"/>
          </a:p>
        </p:txBody>
      </p:sp>
    </p:spTree>
    <p:extLst>
      <p:ext uri="{BB962C8B-B14F-4D97-AF65-F5344CB8AC3E}">
        <p14:creationId xmlns:p14="http://schemas.microsoft.com/office/powerpoint/2010/main" val="257148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i="1" kern="100">
                <a:solidFill>
                  <a:schemeClr val="bg1"/>
                </a:solidFill>
                <a:effectLst/>
                <a:latin typeface="HDI-Gerling Sans"/>
                <a:ea typeface="Calibri" panose="020F0502020204030204" pitchFamily="34" charset="0"/>
                <a:cs typeface="Times New Roman" panose="02020603050405020304" pitchFamily="18" charset="0"/>
              </a:rPr>
              <a:t>O Artigo 3º, §1º da Circular Susep nº 666/2022 determina que as Seguradoras devem elaborar estudo de materialidade a fim de identificar, avaliar e classificar, por níveis de materialidade, os riscos de sustentabilidade a que se encontram expostas, levando em consideração as características de suas atividades, operações, produtos, serviços, clientes, fornecedores e prestadores de serviços. </a:t>
            </a:r>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3</a:t>
            </a:fld>
            <a:endParaRPr lang="pt-BR"/>
          </a:p>
        </p:txBody>
      </p:sp>
    </p:spTree>
    <p:extLst>
      <p:ext uri="{BB962C8B-B14F-4D97-AF65-F5344CB8AC3E}">
        <p14:creationId xmlns:p14="http://schemas.microsoft.com/office/powerpoint/2010/main" val="636022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4</a:t>
            </a:fld>
            <a:endParaRPr lang="pt-BR"/>
          </a:p>
        </p:txBody>
      </p:sp>
    </p:spTree>
    <p:extLst>
      <p:ext uri="{BB962C8B-B14F-4D97-AF65-F5344CB8AC3E}">
        <p14:creationId xmlns:p14="http://schemas.microsoft.com/office/powerpoint/2010/main" val="420241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5</a:t>
            </a:fld>
            <a:endParaRPr lang="pt-BR"/>
          </a:p>
        </p:txBody>
      </p:sp>
    </p:spTree>
    <p:extLst>
      <p:ext uri="{BB962C8B-B14F-4D97-AF65-F5344CB8AC3E}">
        <p14:creationId xmlns:p14="http://schemas.microsoft.com/office/powerpoint/2010/main" val="256541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30AF4-DA69-CE53-8B9C-2FE26193E69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055E70D-4083-2506-730C-6293A9A852C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181EC80-EEA1-9A02-F00A-5C4E55277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https://www.gettyimages.com.br/detail/foto/green-pattern-imagem-royalty-free/1216273460?adppopup=true</a:t>
            </a:r>
          </a:p>
          <a:p>
            <a:endParaRPr lang="pt-BR"/>
          </a:p>
        </p:txBody>
      </p:sp>
      <p:sp>
        <p:nvSpPr>
          <p:cNvPr id="4" name="Espaço Reservado para Cabeçalho 3">
            <a:extLst>
              <a:ext uri="{FF2B5EF4-FFF2-40B4-BE49-F238E27FC236}">
                <a16:creationId xmlns:a16="http://schemas.microsoft.com/office/drawing/2014/main" id="{CB276367-58C9-EBF9-8370-92FC236F17A3}"/>
              </a:ext>
            </a:extLst>
          </p:cNvPr>
          <p:cNvSpPr>
            <a:spLocks noGrp="1"/>
          </p:cNvSpPr>
          <p:nvPr>
            <p:ph type="hdr" sz="quarter" idx="10"/>
          </p:nvPr>
        </p:nvSpPr>
        <p:spPr/>
        <p:txBody>
          <a:bodyPr/>
          <a:lstStyle/>
          <a:p>
            <a:endParaRPr lang="pt-BR"/>
          </a:p>
        </p:txBody>
      </p:sp>
      <p:sp>
        <p:nvSpPr>
          <p:cNvPr id="5" name="Espaço Reservado para Rodapé 4">
            <a:extLst>
              <a:ext uri="{FF2B5EF4-FFF2-40B4-BE49-F238E27FC236}">
                <a16:creationId xmlns:a16="http://schemas.microsoft.com/office/drawing/2014/main" id="{5974E7C8-1742-81F1-7AD3-5D577962DED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924DA8E-F5E1-DF52-F600-ABF7E11946B4}"/>
              </a:ext>
            </a:extLst>
          </p:cNvPr>
          <p:cNvSpPr>
            <a:spLocks noGrp="1"/>
          </p:cNvSpPr>
          <p:nvPr>
            <p:ph type="sldNum" sz="quarter" idx="12"/>
          </p:nvPr>
        </p:nvSpPr>
        <p:spPr/>
        <p:txBody>
          <a:bodyPr/>
          <a:lstStyle/>
          <a:p>
            <a:fld id="{FB02A98E-3993-4411-A1D8-2F9EB32C6887}" type="slidenum">
              <a:rPr lang="pt-BR" smtClean="0"/>
              <a:t>6</a:t>
            </a:fld>
            <a:endParaRPr lang="pt-BR"/>
          </a:p>
        </p:txBody>
      </p:sp>
    </p:spTree>
    <p:extLst>
      <p:ext uri="{BB962C8B-B14F-4D97-AF65-F5344CB8AC3E}">
        <p14:creationId xmlns:p14="http://schemas.microsoft.com/office/powerpoint/2010/main" val="4076996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746D-BEA6-7D9F-0D40-CD7873EBFB0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2771F04-888B-854D-1865-CA461CD3098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437654D-B0CD-6D39-1143-FD84A5FBEA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https://www.gettyimages.com.br/detail/foto/green-pattern-imagem-royalty-free/1216273460?adppopup=true</a:t>
            </a:r>
          </a:p>
          <a:p>
            <a:endParaRPr lang="pt-BR"/>
          </a:p>
        </p:txBody>
      </p:sp>
      <p:sp>
        <p:nvSpPr>
          <p:cNvPr id="4" name="Espaço Reservado para Cabeçalho 3">
            <a:extLst>
              <a:ext uri="{FF2B5EF4-FFF2-40B4-BE49-F238E27FC236}">
                <a16:creationId xmlns:a16="http://schemas.microsoft.com/office/drawing/2014/main" id="{64EEE591-A5D2-B67C-8363-59DABCA3CACE}"/>
              </a:ext>
            </a:extLst>
          </p:cNvPr>
          <p:cNvSpPr>
            <a:spLocks noGrp="1"/>
          </p:cNvSpPr>
          <p:nvPr>
            <p:ph type="hdr" sz="quarter" idx="10"/>
          </p:nvPr>
        </p:nvSpPr>
        <p:spPr/>
        <p:txBody>
          <a:bodyPr/>
          <a:lstStyle/>
          <a:p>
            <a:endParaRPr lang="pt-BR"/>
          </a:p>
        </p:txBody>
      </p:sp>
      <p:sp>
        <p:nvSpPr>
          <p:cNvPr id="5" name="Espaço Reservado para Rodapé 4">
            <a:extLst>
              <a:ext uri="{FF2B5EF4-FFF2-40B4-BE49-F238E27FC236}">
                <a16:creationId xmlns:a16="http://schemas.microsoft.com/office/drawing/2014/main" id="{E538D183-0BA6-0744-D1F1-8438A725F6E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3517996-060F-60DD-C3AF-77500DF17C01}"/>
              </a:ext>
            </a:extLst>
          </p:cNvPr>
          <p:cNvSpPr>
            <a:spLocks noGrp="1"/>
          </p:cNvSpPr>
          <p:nvPr>
            <p:ph type="sldNum" sz="quarter" idx="12"/>
          </p:nvPr>
        </p:nvSpPr>
        <p:spPr/>
        <p:txBody>
          <a:bodyPr/>
          <a:lstStyle/>
          <a:p>
            <a:fld id="{FB02A98E-3993-4411-A1D8-2F9EB32C6887}" type="slidenum">
              <a:rPr lang="pt-BR" smtClean="0"/>
              <a:t>7</a:t>
            </a:fld>
            <a:endParaRPr lang="pt-BR"/>
          </a:p>
        </p:txBody>
      </p:sp>
    </p:spTree>
    <p:extLst>
      <p:ext uri="{BB962C8B-B14F-4D97-AF65-F5344CB8AC3E}">
        <p14:creationId xmlns:p14="http://schemas.microsoft.com/office/powerpoint/2010/main" val="78843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8</a:t>
            </a:fld>
            <a:endParaRPr lang="pt-BR"/>
          </a:p>
        </p:txBody>
      </p:sp>
    </p:spTree>
    <p:extLst>
      <p:ext uri="{BB962C8B-B14F-4D97-AF65-F5344CB8AC3E}">
        <p14:creationId xmlns:p14="http://schemas.microsoft.com/office/powerpoint/2010/main" val="101955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Cabeçalho 3"/>
          <p:cNvSpPr>
            <a:spLocks noGrp="1"/>
          </p:cNvSpPr>
          <p:nvPr>
            <p:ph type="hdr" sz="quarter"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B02A98E-3993-4411-A1D8-2F9EB32C6887}" type="slidenum">
              <a:rPr lang="pt-BR" smtClean="0"/>
              <a:t>9</a:t>
            </a:fld>
            <a:endParaRPr lang="pt-BR"/>
          </a:p>
        </p:txBody>
      </p:sp>
    </p:spTree>
    <p:extLst>
      <p:ext uri="{BB962C8B-B14F-4D97-AF65-F5344CB8AC3E}">
        <p14:creationId xmlns:p14="http://schemas.microsoft.com/office/powerpoint/2010/main" val="1019554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F6E1D1-3241-9063-BEDC-E7972383AAC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A76B2AF-0E01-248F-294E-42B31F8FA0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1A77837-F2AC-F44C-5137-247C0B809805}"/>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5" name="Espaço Reservado para Rodapé 4">
            <a:extLst>
              <a:ext uri="{FF2B5EF4-FFF2-40B4-BE49-F238E27FC236}">
                <a16:creationId xmlns:a16="http://schemas.microsoft.com/office/drawing/2014/main" id="{168A96B3-D7A3-F37D-D787-2D0810B511E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EAB123A-00C2-88EC-B93D-C8D9885796E1}"/>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470193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6A749-9234-DFFA-6945-59667E1088A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0E61BC7-8492-0588-3876-A1ED3D2DB35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87C2CA9-F8D1-D439-4671-43D6B2A96E9F}"/>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5" name="Espaço Reservado para Rodapé 4">
            <a:extLst>
              <a:ext uri="{FF2B5EF4-FFF2-40B4-BE49-F238E27FC236}">
                <a16:creationId xmlns:a16="http://schemas.microsoft.com/office/drawing/2014/main" id="{DF6CC0B3-0A87-9423-CA8C-953844B48B8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E18300D-4126-C445-0AD0-B18D4BE7F926}"/>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135068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9048B80-C4C0-E1CE-819E-375F169B58CE}"/>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9141B26-A6FE-84AE-EB65-7DAF6014398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5C97800-DE59-8F50-6B6C-E597D87D7398}"/>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5" name="Espaço Reservado para Rodapé 4">
            <a:extLst>
              <a:ext uri="{FF2B5EF4-FFF2-40B4-BE49-F238E27FC236}">
                <a16:creationId xmlns:a16="http://schemas.microsoft.com/office/drawing/2014/main" id="{90F68B0B-A841-E670-332E-991330D6111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A67D8D-E4C8-571E-F071-D23646368471}"/>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69972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537F5E-25DD-A83A-9097-25C11C76F25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B7F0E9-75C7-6494-B9E8-B6DFE93846D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A04EE1-96FC-DC7B-2D55-51B8C05D9F49}"/>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5" name="Espaço Reservado para Rodapé 4">
            <a:extLst>
              <a:ext uri="{FF2B5EF4-FFF2-40B4-BE49-F238E27FC236}">
                <a16:creationId xmlns:a16="http://schemas.microsoft.com/office/drawing/2014/main" id="{CAF21FFA-AC46-7141-E367-720160E336E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47CFE79-AE65-DD4A-D029-6AD5DDF1DF58}"/>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214445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61FEFE-3A28-A26C-8E83-55356EA9388F}"/>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57FB1CE-D4C2-C21B-765C-8B3FE6DC8D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1017AE6-0933-CE81-74B2-785A56EC51CA}"/>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5" name="Espaço Reservado para Rodapé 4">
            <a:extLst>
              <a:ext uri="{FF2B5EF4-FFF2-40B4-BE49-F238E27FC236}">
                <a16:creationId xmlns:a16="http://schemas.microsoft.com/office/drawing/2014/main" id="{141C194C-82FF-ED4A-BD2C-F6EB8CF6C18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CE13267-E551-2452-DEE6-3B738D7D4D8C}"/>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97685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F60B1-481C-F006-145B-BAF27295B58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8CA2A30-660B-29BA-CB3F-9883A93EC66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7BEBD3C-68FE-9D43-0658-C8A67721F8E0}"/>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CBA95B5-8795-F24F-45E6-EB4C6338D186}"/>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6" name="Espaço Reservado para Rodapé 5">
            <a:extLst>
              <a:ext uri="{FF2B5EF4-FFF2-40B4-BE49-F238E27FC236}">
                <a16:creationId xmlns:a16="http://schemas.microsoft.com/office/drawing/2014/main" id="{1912F028-ACE3-B13A-9D99-A21F1F7FA90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B3AB0B6-9FDE-9685-4387-24130A523718}"/>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2348207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68916-E5EC-B1B7-CADF-7FE5FF501AF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B0926F0-2962-78F4-7BE6-4B9633D2EF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FEF4A75-70CC-B99A-F006-AAFFD0A5E27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DA1A427-1C49-0265-AB2E-07515D61F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47273CF0-FB68-490B-78EE-27E60CC81001}"/>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012AFB5-612F-9075-336F-316D9D2A30BB}"/>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8" name="Espaço Reservado para Rodapé 7">
            <a:extLst>
              <a:ext uri="{FF2B5EF4-FFF2-40B4-BE49-F238E27FC236}">
                <a16:creationId xmlns:a16="http://schemas.microsoft.com/office/drawing/2014/main" id="{DB54F49C-9C25-9EFB-7117-5EA011F1280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91B1DAD-56EB-5663-B0F9-9D48C023525E}"/>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1407625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8FD4B-FE0D-F453-F472-0B5C2F6FA0F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6CF6ECD-561C-3BC0-B9F7-F18C0608D18C}"/>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4" name="Espaço Reservado para Rodapé 3">
            <a:extLst>
              <a:ext uri="{FF2B5EF4-FFF2-40B4-BE49-F238E27FC236}">
                <a16:creationId xmlns:a16="http://schemas.microsoft.com/office/drawing/2014/main" id="{8FE2F9E6-B186-5F40-A423-E9888AE48E0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D98A7CA-8839-029A-01B9-2EC10D80A254}"/>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227221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D6B89E6-BDCC-50F6-6241-D97BCCCBB799}"/>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3" name="Espaço Reservado para Rodapé 2">
            <a:extLst>
              <a:ext uri="{FF2B5EF4-FFF2-40B4-BE49-F238E27FC236}">
                <a16:creationId xmlns:a16="http://schemas.microsoft.com/office/drawing/2014/main" id="{8A19E2FB-B822-721E-68BC-5525D9A6EF2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C033ABF-BA09-A91B-C5FC-4CC90BBB8389}"/>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226596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446041-43B6-1F44-290F-58EEA6C501E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8212573-BB76-136B-387B-097CE0E043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10E90EB-9CE8-0CFF-5081-A56FE66B0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4C31A50-7F00-2042-6173-D86DA565126C}"/>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6" name="Espaço Reservado para Rodapé 5">
            <a:extLst>
              <a:ext uri="{FF2B5EF4-FFF2-40B4-BE49-F238E27FC236}">
                <a16:creationId xmlns:a16="http://schemas.microsoft.com/office/drawing/2014/main" id="{FB7D2361-7709-A4D5-2864-F934D418C8C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3E4EF62-8809-A5BC-039D-D86C7A31ADFF}"/>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275858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04469-C521-2698-99D7-F0E8737604F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38FE77C-94E2-FFA9-FCEF-7A6A9ADED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8E4D50D-4D45-E50E-ED39-51F312C28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CE65E73-214B-ECB9-B10F-6E6E404F8939}"/>
              </a:ext>
            </a:extLst>
          </p:cNvPr>
          <p:cNvSpPr>
            <a:spLocks noGrp="1"/>
          </p:cNvSpPr>
          <p:nvPr>
            <p:ph type="dt" sz="half" idx="10"/>
          </p:nvPr>
        </p:nvSpPr>
        <p:spPr/>
        <p:txBody>
          <a:bodyPr/>
          <a:lstStyle/>
          <a:p>
            <a:fld id="{70DFC144-2625-4E4D-8F6E-BC77D8A36F64}" type="datetimeFigureOut">
              <a:rPr lang="pt-BR" smtClean="0"/>
              <a:t>24/09/2024</a:t>
            </a:fld>
            <a:endParaRPr lang="pt-BR"/>
          </a:p>
        </p:txBody>
      </p:sp>
      <p:sp>
        <p:nvSpPr>
          <p:cNvPr id="6" name="Espaço Reservado para Rodapé 5">
            <a:extLst>
              <a:ext uri="{FF2B5EF4-FFF2-40B4-BE49-F238E27FC236}">
                <a16:creationId xmlns:a16="http://schemas.microsoft.com/office/drawing/2014/main" id="{BABBB92B-ED9B-ADFC-76F5-03F8ADBFB28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FB50087-D66B-91C0-F1DD-576FF20BE40A}"/>
              </a:ext>
            </a:extLst>
          </p:cNvPr>
          <p:cNvSpPr>
            <a:spLocks noGrp="1"/>
          </p:cNvSpPr>
          <p:nvPr>
            <p:ph type="sldNum" sz="quarter" idx="12"/>
          </p:nvPr>
        </p:nvSpPr>
        <p:spPr/>
        <p:txBody>
          <a:bodyPr/>
          <a:lstStyle/>
          <a:p>
            <a:fld id="{BECACE6C-0869-403B-8906-2387D3067E1D}" type="slidenum">
              <a:rPr lang="pt-BR" smtClean="0"/>
              <a:t>‹nº›</a:t>
            </a:fld>
            <a:endParaRPr lang="pt-BR"/>
          </a:p>
        </p:txBody>
      </p:sp>
    </p:spTree>
    <p:extLst>
      <p:ext uri="{BB962C8B-B14F-4D97-AF65-F5344CB8AC3E}">
        <p14:creationId xmlns:p14="http://schemas.microsoft.com/office/powerpoint/2010/main" val="25801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7BF6DF3-90FA-2D9D-D889-1D90141B7A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5621F66-DBD1-9488-49E2-B2F4CAF4F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53D90DE-63C0-1053-1C34-3EFE5E864F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DFC144-2625-4E4D-8F6E-BC77D8A36F64}" type="datetimeFigureOut">
              <a:rPr lang="pt-BR" smtClean="0"/>
              <a:t>24/09/2024</a:t>
            </a:fld>
            <a:endParaRPr lang="pt-BR"/>
          </a:p>
        </p:txBody>
      </p:sp>
      <p:sp>
        <p:nvSpPr>
          <p:cNvPr id="5" name="Espaço Reservado para Rodapé 4">
            <a:extLst>
              <a:ext uri="{FF2B5EF4-FFF2-40B4-BE49-F238E27FC236}">
                <a16:creationId xmlns:a16="http://schemas.microsoft.com/office/drawing/2014/main" id="{51A3F733-06DF-A2AE-9830-79A951AA91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C55E998-06AC-70AC-18EB-25C8A7688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CACE6C-0869-403B-8906-2387D3067E1D}" type="slidenum">
              <a:rPr lang="pt-BR" smtClean="0"/>
              <a:t>‹nº›</a:t>
            </a:fld>
            <a:endParaRPr lang="pt-BR"/>
          </a:p>
        </p:txBody>
      </p:sp>
    </p:spTree>
    <p:extLst>
      <p:ext uri="{BB962C8B-B14F-4D97-AF65-F5344CB8AC3E}">
        <p14:creationId xmlns:p14="http://schemas.microsoft.com/office/powerpoint/2010/main" val="2120707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png"/><Relationship Id="rId3" Type="http://schemas.openxmlformats.org/officeDocument/2006/relationships/slide" Target="slide1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1.xml"/><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slide" Target="slide8.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png"/><Relationship Id="rId3" Type="http://schemas.openxmlformats.org/officeDocument/2006/relationships/slide" Target="slide1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2.xml"/><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slide" Target="slide8.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png"/><Relationship Id="rId3" Type="http://schemas.openxmlformats.org/officeDocument/2006/relationships/slide" Target="slide1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slide" Target="slide8.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png"/><Relationship Id="rId3" Type="http://schemas.openxmlformats.org/officeDocument/2006/relationships/slide" Target="slide1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slide" Target="slide8.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3.xml"/><Relationship Id="rId7"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6CE368C9-6349-3C7F-B3B1-A54D7122EF6A}"/>
              </a:ext>
            </a:extLst>
          </p:cNvPr>
          <p:cNvGrpSpPr/>
          <p:nvPr/>
        </p:nvGrpSpPr>
        <p:grpSpPr>
          <a:xfrm>
            <a:off x="0" y="0"/>
            <a:ext cx="12192000" cy="6858000"/>
            <a:chOff x="0" y="0"/>
            <a:chExt cx="12192000" cy="6858000"/>
          </a:xfrm>
        </p:grpSpPr>
        <p:sp>
          <p:nvSpPr>
            <p:cNvPr id="2" name="Retângulo 1">
              <a:extLst>
                <a:ext uri="{FF2B5EF4-FFF2-40B4-BE49-F238E27FC236}">
                  <a16:creationId xmlns:a16="http://schemas.microsoft.com/office/drawing/2014/main" id="{19F0B5CF-6428-783F-1681-4F4B5C940DCA}"/>
                </a:ext>
              </a:extLst>
            </p:cNvPr>
            <p:cNvSpPr/>
            <p:nvPr/>
          </p:nvSpPr>
          <p:spPr>
            <a:xfrm>
              <a:off x="10608816" y="5274816"/>
              <a:ext cx="1583184" cy="1583184"/>
            </a:xfrm>
            <a:prstGeom prst="rect">
              <a:avLst/>
            </a:prstGeom>
            <a:solidFill>
              <a:srgbClr val="E200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8E02D32B-2BE3-63E5-C97D-ABB2887B7081}"/>
                </a:ext>
              </a:extLst>
            </p:cNvPr>
            <p:cNvSpPr/>
            <p:nvPr/>
          </p:nvSpPr>
          <p:spPr>
            <a:xfrm>
              <a:off x="0" y="0"/>
              <a:ext cx="12192000" cy="5274816"/>
            </a:xfrm>
            <a:prstGeom prst="rect">
              <a:avLst/>
            </a:prstGeom>
            <a:solidFill>
              <a:srgbClr val="0067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2" name="Agrupar 11">
            <a:extLst>
              <a:ext uri="{FF2B5EF4-FFF2-40B4-BE49-F238E27FC236}">
                <a16:creationId xmlns:a16="http://schemas.microsoft.com/office/drawing/2014/main" id="{AA6FAA29-2D94-DEEC-43CB-881E36560498}"/>
              </a:ext>
            </a:extLst>
          </p:cNvPr>
          <p:cNvGrpSpPr/>
          <p:nvPr/>
        </p:nvGrpSpPr>
        <p:grpSpPr>
          <a:xfrm>
            <a:off x="405912" y="1517148"/>
            <a:ext cx="6443786" cy="2240520"/>
            <a:chOff x="405912" y="1428842"/>
            <a:chExt cx="6443786" cy="2240520"/>
          </a:xfrm>
        </p:grpSpPr>
        <p:sp>
          <p:nvSpPr>
            <p:cNvPr id="5" name="Footer Placeholder 4"/>
            <p:cNvSpPr txBox="1">
              <a:spLocks/>
            </p:cNvSpPr>
            <p:nvPr/>
          </p:nvSpPr>
          <p:spPr>
            <a:xfrm>
              <a:off x="405912" y="1568272"/>
              <a:ext cx="6443786" cy="1897407"/>
            </a:xfrm>
            <a:prstGeom prst="rect">
              <a:avLst/>
            </a:prstGeom>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pt-BR" sz="4400" b="1">
                  <a:solidFill>
                    <a:srgbClr val="FFFFFF"/>
                  </a:solidFill>
                  <a:latin typeface="HDI-Gerling Sans" charset="0"/>
                  <a:ea typeface="HDI-Gerling Sans" charset="0"/>
                  <a:cs typeface="HDI-Gerling Sans" charset="0"/>
                </a:rPr>
                <a:t>Estudo de Materialidade e Riscos de Sustentabilidade</a:t>
              </a:r>
            </a:p>
            <a:p>
              <a:r>
                <a:rPr lang="pt-BR" sz="2400">
                  <a:solidFill>
                    <a:srgbClr val="FFFFFF"/>
                  </a:solidFill>
                  <a:latin typeface="HDI-Gerling Sans" charset="0"/>
                  <a:ea typeface="HDI-Gerling Sans" charset="0"/>
                  <a:cs typeface="HDI-Gerling Sans" charset="0"/>
                </a:rPr>
                <a:t>HDI Global</a:t>
              </a:r>
              <a:endParaRPr lang="en-US" sz="2400">
                <a:solidFill>
                  <a:srgbClr val="FFFFFF"/>
                </a:solidFill>
                <a:latin typeface="HDI-Gerling Sans" charset="0"/>
                <a:ea typeface="HDI-Gerling Sans" charset="0"/>
                <a:cs typeface="HDI-Gerling Sans" charset="0"/>
              </a:endParaRPr>
            </a:p>
          </p:txBody>
        </p:sp>
        <p:cxnSp>
          <p:nvCxnSpPr>
            <p:cNvPr id="6" name="Straight Connector 13"/>
            <p:cNvCxnSpPr/>
            <p:nvPr/>
          </p:nvCxnSpPr>
          <p:spPr>
            <a:xfrm>
              <a:off x="609596" y="1428842"/>
              <a:ext cx="814735" cy="0"/>
            </a:xfrm>
            <a:prstGeom prst="line">
              <a:avLst/>
            </a:prstGeom>
            <a:noFill/>
            <a:ln w="25400" cap="flat" cmpd="sng" algn="ctr">
              <a:solidFill>
                <a:srgbClr val="FFFFFF"/>
              </a:solidFill>
              <a:prstDash val="solid"/>
            </a:ln>
            <a:effectLst/>
          </p:spPr>
        </p:cxnSp>
        <p:cxnSp>
          <p:nvCxnSpPr>
            <p:cNvPr id="7" name="Straight Connector 16"/>
            <p:cNvCxnSpPr/>
            <p:nvPr/>
          </p:nvCxnSpPr>
          <p:spPr>
            <a:xfrm>
              <a:off x="609596" y="3669362"/>
              <a:ext cx="814735" cy="0"/>
            </a:xfrm>
            <a:prstGeom prst="line">
              <a:avLst/>
            </a:prstGeom>
            <a:noFill/>
            <a:ln w="25400" cap="flat" cmpd="sng" algn="ctr">
              <a:solidFill>
                <a:srgbClr val="FFFFFF"/>
              </a:solidFill>
              <a:prstDash val="solid"/>
            </a:ln>
            <a:effectLst/>
          </p:spPr>
        </p:cxnSp>
      </p:grpSp>
    </p:spTree>
    <p:extLst>
      <p:ext uri="{BB962C8B-B14F-4D97-AF65-F5344CB8AC3E}">
        <p14:creationId xmlns:p14="http://schemas.microsoft.com/office/powerpoint/2010/main" val="2827654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670C-C3F2-370C-8AF0-F6B26547A17A}"/>
            </a:ext>
          </a:extLst>
        </p:cNvPr>
        <p:cNvGrpSpPr/>
        <p:nvPr/>
      </p:nvGrpSpPr>
      <p:grpSpPr>
        <a:xfrm>
          <a:off x="0" y="0"/>
          <a:ext cx="0" cy="0"/>
          <a:chOff x="0" y="0"/>
          <a:chExt cx="0" cy="0"/>
        </a:xfrm>
      </p:grpSpPr>
      <p:sp>
        <p:nvSpPr>
          <p:cNvPr id="29" name="Forma Livre: Forma 28">
            <a:hlinkClick r:id="rId3" action="ppaction://hlinksldjump"/>
            <a:extLst>
              <a:ext uri="{FF2B5EF4-FFF2-40B4-BE49-F238E27FC236}">
                <a16:creationId xmlns:a16="http://schemas.microsoft.com/office/drawing/2014/main" id="{AEA71AC0-F0D9-6A88-FA0D-F4918B2947AB}"/>
              </a:ext>
            </a:extLst>
          </p:cNvPr>
          <p:cNvSpPr/>
          <p:nvPr/>
        </p:nvSpPr>
        <p:spPr>
          <a:xfrm>
            <a:off x="4410282" y="1531294"/>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017337"/>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Mitigação às mudanças</a:t>
            </a:r>
          </a:p>
          <a:p>
            <a:pPr algn="r"/>
            <a:r>
              <a:rPr lang="pt-BR" sz="1050" b="1">
                <a:effectLst>
                  <a:outerShdw blurRad="38100" dist="38100" dir="2700000" algn="tl">
                    <a:srgbClr val="000000">
                      <a:alpha val="43137"/>
                    </a:srgbClr>
                  </a:outerShdw>
                </a:effectLst>
                <a:latin typeface="HDI-Gerling Sans"/>
              </a:rPr>
              <a:t>climáticas</a:t>
            </a:r>
          </a:p>
        </p:txBody>
      </p:sp>
      <p:sp>
        <p:nvSpPr>
          <p:cNvPr id="30" name="Forma Livre: Forma 29">
            <a:hlinkClick r:id="rId3" action="ppaction://hlinksldjump"/>
            <a:extLst>
              <a:ext uri="{FF2B5EF4-FFF2-40B4-BE49-F238E27FC236}">
                <a16:creationId xmlns:a16="http://schemas.microsoft.com/office/drawing/2014/main" id="{D6B1D506-4752-131C-B982-A838DA0C3C6A}"/>
              </a:ext>
            </a:extLst>
          </p:cNvPr>
          <p:cNvSpPr/>
          <p:nvPr/>
        </p:nvSpPr>
        <p:spPr>
          <a:xfrm>
            <a:off x="4406817" y="3380133"/>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017337"/>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Poluição do ar, da água e </a:t>
            </a:r>
          </a:p>
          <a:p>
            <a:pPr algn="r"/>
            <a:r>
              <a:rPr lang="pt-BR" sz="1050" b="1">
                <a:effectLst>
                  <a:outerShdw blurRad="38100" dist="38100" dir="2700000" algn="tl">
                    <a:srgbClr val="000000">
                      <a:alpha val="43137"/>
                    </a:srgbClr>
                  </a:outerShdw>
                </a:effectLst>
                <a:latin typeface="HDI-Gerling Sans"/>
              </a:rPr>
              <a:t>do solo</a:t>
            </a:r>
          </a:p>
        </p:txBody>
      </p:sp>
      <p:sp>
        <p:nvSpPr>
          <p:cNvPr id="31" name="Forma Livre: Forma 30">
            <a:hlinkClick r:id="rId4" action="ppaction://hlinksldjump"/>
            <a:extLst>
              <a:ext uri="{FF2B5EF4-FFF2-40B4-BE49-F238E27FC236}">
                <a16:creationId xmlns:a16="http://schemas.microsoft.com/office/drawing/2014/main" id="{DE44B044-946D-5767-B9E6-3266034C0F89}"/>
              </a:ext>
            </a:extLst>
          </p:cNvPr>
          <p:cNvSpPr/>
          <p:nvPr/>
        </p:nvSpPr>
        <p:spPr>
          <a:xfrm>
            <a:off x="373665" y="1563210"/>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009547"/>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Condições de Trabalho</a:t>
            </a:r>
          </a:p>
        </p:txBody>
      </p:sp>
      <p:sp>
        <p:nvSpPr>
          <p:cNvPr id="32" name="Forma Livre: Forma 31">
            <a:hlinkClick r:id="rId4" action="ppaction://hlinksldjump"/>
            <a:extLst>
              <a:ext uri="{FF2B5EF4-FFF2-40B4-BE49-F238E27FC236}">
                <a16:creationId xmlns:a16="http://schemas.microsoft.com/office/drawing/2014/main" id="{7B11D58B-7B1E-5FD2-5CDF-4440FFF045FE}"/>
              </a:ext>
            </a:extLst>
          </p:cNvPr>
          <p:cNvSpPr/>
          <p:nvPr/>
        </p:nvSpPr>
        <p:spPr>
          <a:xfrm>
            <a:off x="373664" y="3380133"/>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2BB673"/>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Trabalhadores na cadeia</a:t>
            </a:r>
          </a:p>
          <a:p>
            <a:r>
              <a:rPr lang="pt-BR" sz="1050" b="1">
                <a:effectLst>
                  <a:outerShdw blurRad="38100" dist="38100" dir="2700000" algn="tl">
                    <a:srgbClr val="000000">
                      <a:alpha val="43137"/>
                    </a:srgbClr>
                  </a:outerShdw>
                </a:effectLst>
                <a:latin typeface="HDI-Gerling Sans"/>
              </a:rPr>
              <a:t>de valor</a:t>
            </a:r>
          </a:p>
        </p:txBody>
      </p:sp>
      <p:sp>
        <p:nvSpPr>
          <p:cNvPr id="35" name="Forma Livre: Forma 34">
            <a:hlinkClick r:id="rId4" action="ppaction://hlinksldjump"/>
            <a:extLst>
              <a:ext uri="{FF2B5EF4-FFF2-40B4-BE49-F238E27FC236}">
                <a16:creationId xmlns:a16="http://schemas.microsoft.com/office/drawing/2014/main" id="{024B9A7E-C7C6-CE38-9632-FBB0B278D448}"/>
              </a:ext>
            </a:extLst>
          </p:cNvPr>
          <p:cNvSpPr/>
          <p:nvPr/>
        </p:nvSpPr>
        <p:spPr>
          <a:xfrm>
            <a:off x="373664" y="4786230"/>
            <a:ext cx="4575186" cy="575778"/>
          </a:xfrm>
          <a:custGeom>
            <a:avLst/>
            <a:gdLst>
              <a:gd name="connsiteX0" fmla="*/ 3768700 w 3780000"/>
              <a:gd name="connsiteY0" fmla="*/ 53036 h 575778"/>
              <a:gd name="connsiteX1" fmla="*/ 3772459 w 3780000"/>
              <a:gd name="connsiteY1" fmla="*/ 58611 h 575778"/>
              <a:gd name="connsiteX2" fmla="*/ 3780000 w 3780000"/>
              <a:gd name="connsiteY2" fmla="*/ 95965 h 575778"/>
              <a:gd name="connsiteX3" fmla="*/ 3780000 w 3780000"/>
              <a:gd name="connsiteY3" fmla="*/ 479813 h 575778"/>
              <a:gd name="connsiteX4" fmla="*/ 3772459 w 3780000"/>
              <a:gd name="connsiteY4" fmla="*/ 517167 h 575778"/>
              <a:gd name="connsiteX5" fmla="*/ 3768700 w 3780000"/>
              <a:gd name="connsiteY5" fmla="*/ 522742 h 575778"/>
              <a:gd name="connsiteX6" fmla="*/ 95965 w 3780000"/>
              <a:gd name="connsiteY6" fmla="*/ 0 h 575778"/>
              <a:gd name="connsiteX7" fmla="*/ 2331238 w 3780000"/>
              <a:gd name="connsiteY7" fmla="*/ 0 h 575778"/>
              <a:gd name="connsiteX8" fmla="*/ 2450090 w 3780000"/>
              <a:gd name="connsiteY8" fmla="*/ 107426 h 575778"/>
              <a:gd name="connsiteX9" fmla="*/ 3722499 w 3780000"/>
              <a:gd name="connsiteY9" fmla="*/ 559505 h 575778"/>
              <a:gd name="connsiteX10" fmla="*/ 3735243 w 3780000"/>
              <a:gd name="connsiteY10" fmla="*/ 558896 h 575778"/>
              <a:gd name="connsiteX11" fmla="*/ 3721389 w 3780000"/>
              <a:gd name="connsiteY11" fmla="*/ 568237 h 575778"/>
              <a:gd name="connsiteX12" fmla="*/ 3684035 w 3780000"/>
              <a:gd name="connsiteY12" fmla="*/ 575778 h 575778"/>
              <a:gd name="connsiteX13" fmla="*/ 95965 w 3780000"/>
              <a:gd name="connsiteY13" fmla="*/ 575778 h 575778"/>
              <a:gd name="connsiteX14" fmla="*/ 0 w 3780000"/>
              <a:gd name="connsiteY14" fmla="*/ 479813 h 575778"/>
              <a:gd name="connsiteX15" fmla="*/ 0 w 3780000"/>
              <a:gd name="connsiteY15" fmla="*/ 95965 h 575778"/>
              <a:gd name="connsiteX16" fmla="*/ 95965 w 3780000"/>
              <a:gd name="connsiteY16" fmla="*/ 0 h 57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0000" h="575778">
                <a:moveTo>
                  <a:pt x="3768700" y="53036"/>
                </a:moveTo>
                <a:lnTo>
                  <a:pt x="3772459" y="58611"/>
                </a:lnTo>
                <a:cubicBezTo>
                  <a:pt x="3777315" y="70092"/>
                  <a:pt x="3780000" y="82715"/>
                  <a:pt x="3780000" y="95965"/>
                </a:cubicBezTo>
                <a:lnTo>
                  <a:pt x="3780000" y="479813"/>
                </a:lnTo>
                <a:cubicBezTo>
                  <a:pt x="3780000" y="493063"/>
                  <a:pt x="3777315" y="505686"/>
                  <a:pt x="3772459" y="517167"/>
                </a:cubicBezTo>
                <a:lnTo>
                  <a:pt x="3768700" y="522742"/>
                </a:lnTo>
                <a:close/>
                <a:moveTo>
                  <a:pt x="95965" y="0"/>
                </a:moveTo>
                <a:lnTo>
                  <a:pt x="2331238" y="0"/>
                </a:lnTo>
                <a:lnTo>
                  <a:pt x="2450090" y="107426"/>
                </a:lnTo>
                <a:cubicBezTo>
                  <a:pt x="2819610" y="408812"/>
                  <a:pt x="3271055" y="559505"/>
                  <a:pt x="3722499" y="559505"/>
                </a:cubicBezTo>
                <a:lnTo>
                  <a:pt x="3735243" y="558896"/>
                </a:lnTo>
                <a:lnTo>
                  <a:pt x="3721389" y="568237"/>
                </a:lnTo>
                <a:cubicBezTo>
                  <a:pt x="3709908" y="573093"/>
                  <a:pt x="3697285" y="575778"/>
                  <a:pt x="3684035" y="575778"/>
                </a:cubicBezTo>
                <a:lnTo>
                  <a:pt x="95965" y="575778"/>
                </a:lnTo>
                <a:cubicBezTo>
                  <a:pt x="42965" y="575778"/>
                  <a:pt x="0" y="532813"/>
                  <a:pt x="0" y="479813"/>
                </a:cubicBezTo>
                <a:lnTo>
                  <a:pt x="0" y="95965"/>
                </a:lnTo>
                <a:cubicBezTo>
                  <a:pt x="0" y="42965"/>
                  <a:pt x="42965" y="0"/>
                  <a:pt x="95965" y="0"/>
                </a:cubicBezTo>
                <a:close/>
              </a:path>
            </a:pathLst>
          </a:custGeom>
          <a:solidFill>
            <a:srgbClr val="2BB673"/>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Igualdade / </a:t>
            </a:r>
          </a:p>
          <a:p>
            <a:r>
              <a:rPr lang="pt-BR" sz="1050" b="1">
                <a:effectLst>
                  <a:outerShdw blurRad="38100" dist="38100" dir="2700000" algn="tl">
                    <a:srgbClr val="000000">
                      <a:alpha val="43137"/>
                    </a:srgbClr>
                  </a:outerShdw>
                </a:effectLst>
                <a:latin typeface="HDI-Gerling Sans"/>
              </a:rPr>
              <a:t>Não discriminação </a:t>
            </a:r>
          </a:p>
        </p:txBody>
      </p:sp>
      <p:grpSp>
        <p:nvGrpSpPr>
          <p:cNvPr id="7" name="Agrupar 6">
            <a:extLst>
              <a:ext uri="{FF2B5EF4-FFF2-40B4-BE49-F238E27FC236}">
                <a16:creationId xmlns:a16="http://schemas.microsoft.com/office/drawing/2014/main" id="{874B4F8D-BBDF-74B8-E97F-7F1636053770}"/>
              </a:ext>
            </a:extLst>
          </p:cNvPr>
          <p:cNvGrpSpPr/>
          <p:nvPr/>
        </p:nvGrpSpPr>
        <p:grpSpPr>
          <a:xfrm>
            <a:off x="0" y="5978719"/>
            <a:ext cx="11685578" cy="589620"/>
            <a:chOff x="0" y="5978719"/>
            <a:chExt cx="11685578" cy="589620"/>
          </a:xfrm>
        </p:grpSpPr>
        <p:cxnSp>
          <p:nvCxnSpPr>
            <p:cNvPr id="5" name="Conector reto 4">
              <a:extLst>
                <a:ext uri="{FF2B5EF4-FFF2-40B4-BE49-F238E27FC236}">
                  <a16:creationId xmlns:a16="http://schemas.microsoft.com/office/drawing/2014/main" id="{EB7AC328-AFF5-E16C-B5EA-8DE9200EB1D2}"/>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pic>
          <p:nvPicPr>
            <p:cNvPr id="6" name="Imagem 5" descr="Logotipo&#10;&#10;Descrição gerada automaticamente">
              <a:extLst>
                <a:ext uri="{FF2B5EF4-FFF2-40B4-BE49-F238E27FC236}">
                  <a16:creationId xmlns:a16="http://schemas.microsoft.com/office/drawing/2014/main" id="{E9A00256-9955-B6B2-13CA-0F76F6EB3E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1499" y="5978719"/>
              <a:ext cx="954079" cy="589620"/>
            </a:xfrm>
            <a:prstGeom prst="rect">
              <a:avLst/>
            </a:prstGeom>
          </p:spPr>
        </p:pic>
      </p:grpSp>
      <p:sp>
        <p:nvSpPr>
          <p:cNvPr id="8" name="Retângulo 7">
            <a:extLst>
              <a:ext uri="{FF2B5EF4-FFF2-40B4-BE49-F238E27FC236}">
                <a16:creationId xmlns:a16="http://schemas.microsoft.com/office/drawing/2014/main" id="{FDAEA025-76F8-0F41-3A54-D4328D19553A}"/>
              </a:ext>
            </a:extLst>
          </p:cNvPr>
          <p:cNvSpPr/>
          <p:nvPr/>
        </p:nvSpPr>
        <p:spPr>
          <a:xfrm>
            <a:off x="539309" y="6272485"/>
            <a:ext cx="4077976"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e Riscos de Sustentabilidade</a:t>
            </a:r>
          </a:p>
        </p:txBody>
      </p:sp>
      <p:sp>
        <p:nvSpPr>
          <p:cNvPr id="2" name="TextBox 9">
            <a:extLst>
              <a:ext uri="{FF2B5EF4-FFF2-40B4-BE49-F238E27FC236}">
                <a16:creationId xmlns:a16="http://schemas.microsoft.com/office/drawing/2014/main" id="{BBF14E4B-233F-4CC9-2A69-52D517B8706E}"/>
              </a:ext>
            </a:extLst>
          </p:cNvPr>
          <p:cNvSpPr txBox="1"/>
          <p:nvPr/>
        </p:nvSpPr>
        <p:spPr>
          <a:xfrm>
            <a:off x="563154" y="277303"/>
            <a:ext cx="11122424" cy="307777"/>
          </a:xfrm>
          <a:prstGeom prst="rect">
            <a:avLst/>
          </a:prstGeom>
          <a:noFill/>
        </p:spPr>
        <p:txBody>
          <a:bodyPr wrap="square" rtlCol="0">
            <a:spAutoFit/>
          </a:bodyPr>
          <a:lstStyle/>
          <a:p>
            <a:pPr algn="just"/>
            <a:r>
              <a:rPr lang="pt-BR" sz="1400" b="1">
                <a:solidFill>
                  <a:srgbClr val="404040"/>
                </a:solidFill>
                <a:latin typeface="HDI-Gerling Sans"/>
                <a:cs typeface="Arial" panose="020B0604020202020204" pitchFamily="34" charset="0"/>
              </a:rPr>
              <a:t>Como resultado, os 5 temas materiais da HDI Global passaram a ser os seguintes:</a:t>
            </a:r>
          </a:p>
        </p:txBody>
      </p:sp>
      <p:graphicFrame>
        <p:nvGraphicFramePr>
          <p:cNvPr id="17" name="Gráfico 16">
            <a:extLst>
              <a:ext uri="{FF2B5EF4-FFF2-40B4-BE49-F238E27FC236}">
                <a16:creationId xmlns:a16="http://schemas.microsoft.com/office/drawing/2014/main" id="{5E1CE47D-E28B-659F-18A6-7880D59FD47B}"/>
              </a:ext>
            </a:extLst>
          </p:cNvPr>
          <p:cNvGraphicFramePr/>
          <p:nvPr>
            <p:extLst>
              <p:ext uri="{D42A27DB-BD31-4B8C-83A1-F6EECF244321}">
                <p14:modId xmlns:p14="http://schemas.microsoft.com/office/powerpoint/2010/main" val="3812476673"/>
              </p:ext>
            </p:extLst>
          </p:nvPr>
        </p:nvGraphicFramePr>
        <p:xfrm>
          <a:off x="1603413" y="1162448"/>
          <a:ext cx="5414400" cy="4402800"/>
        </p:xfrm>
        <a:graphic>
          <a:graphicData uri="http://schemas.openxmlformats.org/drawingml/2006/chart">
            <c:chart xmlns:c="http://schemas.openxmlformats.org/drawingml/2006/chart" xmlns:r="http://schemas.openxmlformats.org/officeDocument/2006/relationships" r:id="rId6"/>
          </a:graphicData>
        </a:graphic>
      </p:graphicFrame>
      <p:pic>
        <p:nvPicPr>
          <p:cNvPr id="22" name="Gráfico 21" descr="Brinde estrutura de tópicos">
            <a:hlinkClick r:id="" action="ppaction://noaction"/>
            <a:extLst>
              <a:ext uri="{FF2B5EF4-FFF2-40B4-BE49-F238E27FC236}">
                <a16:creationId xmlns:a16="http://schemas.microsoft.com/office/drawing/2014/main" id="{E53FEA3E-BC71-9FA8-70EB-048076B008B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0498" y="4437641"/>
            <a:ext cx="740443" cy="740443"/>
          </a:xfrm>
          <a:prstGeom prst="rect">
            <a:avLst/>
          </a:prstGeom>
        </p:spPr>
      </p:pic>
      <p:pic>
        <p:nvPicPr>
          <p:cNvPr id="23" name="Imagem 22" descr="Ícone&#10;&#10;Descrição gerada automaticamente">
            <a:extLst>
              <a:ext uri="{FF2B5EF4-FFF2-40B4-BE49-F238E27FC236}">
                <a16:creationId xmlns:a16="http://schemas.microsoft.com/office/drawing/2014/main" id="{BA58B4AD-2675-195F-DE6B-52BC11EC0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9632" y="1865445"/>
            <a:ext cx="414217" cy="523221"/>
          </a:xfrm>
          <a:prstGeom prst="rect">
            <a:avLst/>
          </a:prstGeom>
        </p:spPr>
      </p:pic>
      <p:pic>
        <p:nvPicPr>
          <p:cNvPr id="24" name="Imagem 23" descr="Ícone&#10;&#10;Descrição gerada automaticamente">
            <a:extLst>
              <a:ext uri="{FF2B5EF4-FFF2-40B4-BE49-F238E27FC236}">
                <a16:creationId xmlns:a16="http://schemas.microsoft.com/office/drawing/2014/main" id="{B3F1A19B-E186-0E73-50A0-969D294FE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8850" y="1845684"/>
            <a:ext cx="476894" cy="523221"/>
          </a:xfrm>
          <a:prstGeom prst="rect">
            <a:avLst/>
          </a:prstGeom>
        </p:spPr>
      </p:pic>
      <p:pic>
        <p:nvPicPr>
          <p:cNvPr id="25" name="Imagem 24" descr="Ícone&#10;&#10;Descrição gerada automaticamente">
            <a:extLst>
              <a:ext uri="{FF2B5EF4-FFF2-40B4-BE49-F238E27FC236}">
                <a16:creationId xmlns:a16="http://schemas.microsoft.com/office/drawing/2014/main" id="{45561771-1BC0-E3F6-22F0-5432D23963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5744" y="3389523"/>
            <a:ext cx="543923" cy="543923"/>
          </a:xfrm>
          <a:prstGeom prst="rect">
            <a:avLst/>
          </a:prstGeom>
        </p:spPr>
      </p:pic>
      <p:pic>
        <p:nvPicPr>
          <p:cNvPr id="26" name="Imagem 25" descr="Ícone&#10;&#10;Descrição gerada automaticamente">
            <a:extLst>
              <a:ext uri="{FF2B5EF4-FFF2-40B4-BE49-F238E27FC236}">
                <a16:creationId xmlns:a16="http://schemas.microsoft.com/office/drawing/2014/main" id="{66AD18F7-C11A-03D7-6307-E315D27276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7249" y="3552175"/>
            <a:ext cx="490488" cy="476132"/>
          </a:xfrm>
          <a:prstGeom prst="rect">
            <a:avLst/>
          </a:prstGeom>
        </p:spPr>
      </p:pic>
      <p:sp>
        <p:nvSpPr>
          <p:cNvPr id="28" name="Elipse 27">
            <a:extLst>
              <a:ext uri="{FF2B5EF4-FFF2-40B4-BE49-F238E27FC236}">
                <a16:creationId xmlns:a16="http://schemas.microsoft.com/office/drawing/2014/main" id="{7212CD7C-92FF-7653-7B03-20874F715284}"/>
              </a:ext>
            </a:extLst>
          </p:cNvPr>
          <p:cNvSpPr/>
          <p:nvPr/>
        </p:nvSpPr>
        <p:spPr>
          <a:xfrm>
            <a:off x="3782991" y="2784010"/>
            <a:ext cx="1080000" cy="108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F2511F82-C8A7-4728-CFC9-E53722F76F66}"/>
              </a:ext>
            </a:extLst>
          </p:cNvPr>
          <p:cNvPicPr>
            <a:picLocks noChangeAspect="1"/>
          </p:cNvPicPr>
          <p:nvPr/>
        </p:nvPicPr>
        <p:blipFill>
          <a:blip r:embed="rId13"/>
          <a:stretch>
            <a:fillRect/>
          </a:stretch>
        </p:blipFill>
        <p:spPr>
          <a:xfrm>
            <a:off x="4000509" y="3182138"/>
            <a:ext cx="636158" cy="252063"/>
          </a:xfrm>
          <a:prstGeom prst="rect">
            <a:avLst/>
          </a:prstGeom>
        </p:spPr>
      </p:pic>
    </p:spTree>
    <p:extLst>
      <p:ext uri="{BB962C8B-B14F-4D97-AF65-F5344CB8AC3E}">
        <p14:creationId xmlns:p14="http://schemas.microsoft.com/office/powerpoint/2010/main" val="2043390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670C-C3F2-370C-8AF0-F6B26547A17A}"/>
            </a:ext>
          </a:extLst>
        </p:cNvPr>
        <p:cNvGrpSpPr/>
        <p:nvPr/>
      </p:nvGrpSpPr>
      <p:grpSpPr>
        <a:xfrm>
          <a:off x="0" y="0"/>
          <a:ext cx="0" cy="0"/>
          <a:chOff x="0" y="0"/>
          <a:chExt cx="0" cy="0"/>
        </a:xfrm>
      </p:grpSpPr>
      <p:sp>
        <p:nvSpPr>
          <p:cNvPr id="29" name="Forma Livre: Forma 28">
            <a:hlinkClick r:id="rId3" action="ppaction://hlinksldjump"/>
            <a:extLst>
              <a:ext uri="{FF2B5EF4-FFF2-40B4-BE49-F238E27FC236}">
                <a16:creationId xmlns:a16="http://schemas.microsoft.com/office/drawing/2014/main" id="{AEA71AC0-F0D9-6A88-FA0D-F4918B2947AB}"/>
              </a:ext>
            </a:extLst>
          </p:cNvPr>
          <p:cNvSpPr/>
          <p:nvPr/>
        </p:nvSpPr>
        <p:spPr>
          <a:xfrm>
            <a:off x="4410282" y="1531294"/>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017337"/>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Mitigação às mudanças</a:t>
            </a:r>
          </a:p>
          <a:p>
            <a:pPr algn="r"/>
            <a:r>
              <a:rPr lang="pt-BR" sz="1050" b="1">
                <a:effectLst>
                  <a:outerShdw blurRad="38100" dist="38100" dir="2700000" algn="tl">
                    <a:srgbClr val="000000">
                      <a:alpha val="43137"/>
                    </a:srgbClr>
                  </a:outerShdw>
                </a:effectLst>
                <a:latin typeface="HDI-Gerling Sans"/>
              </a:rPr>
              <a:t>climáticas</a:t>
            </a:r>
          </a:p>
        </p:txBody>
      </p:sp>
      <p:sp>
        <p:nvSpPr>
          <p:cNvPr id="30" name="Forma Livre: Forma 29">
            <a:hlinkClick r:id="rId3" action="ppaction://hlinksldjump"/>
            <a:extLst>
              <a:ext uri="{FF2B5EF4-FFF2-40B4-BE49-F238E27FC236}">
                <a16:creationId xmlns:a16="http://schemas.microsoft.com/office/drawing/2014/main" id="{D6B1D506-4752-131C-B982-A838DA0C3C6A}"/>
              </a:ext>
            </a:extLst>
          </p:cNvPr>
          <p:cNvSpPr/>
          <p:nvPr/>
        </p:nvSpPr>
        <p:spPr>
          <a:xfrm>
            <a:off x="4406817" y="3380133"/>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017337"/>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Poluição do ar, da água e </a:t>
            </a:r>
          </a:p>
          <a:p>
            <a:pPr algn="r"/>
            <a:r>
              <a:rPr lang="pt-BR" sz="1050" b="1">
                <a:effectLst>
                  <a:outerShdw blurRad="38100" dist="38100" dir="2700000" algn="tl">
                    <a:srgbClr val="000000">
                      <a:alpha val="43137"/>
                    </a:srgbClr>
                  </a:outerShdw>
                </a:effectLst>
                <a:latin typeface="HDI-Gerling Sans"/>
              </a:rPr>
              <a:t>do solo</a:t>
            </a:r>
          </a:p>
        </p:txBody>
      </p:sp>
      <p:sp>
        <p:nvSpPr>
          <p:cNvPr id="31" name="Forma Livre: Forma 30">
            <a:hlinkClick r:id="rId4" action="ppaction://hlinksldjump"/>
            <a:extLst>
              <a:ext uri="{FF2B5EF4-FFF2-40B4-BE49-F238E27FC236}">
                <a16:creationId xmlns:a16="http://schemas.microsoft.com/office/drawing/2014/main" id="{DE44B044-946D-5767-B9E6-3266034C0F89}"/>
              </a:ext>
            </a:extLst>
          </p:cNvPr>
          <p:cNvSpPr/>
          <p:nvPr/>
        </p:nvSpPr>
        <p:spPr>
          <a:xfrm>
            <a:off x="373665" y="1563210"/>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7FCAA3"/>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Condições de Trabalho</a:t>
            </a:r>
          </a:p>
        </p:txBody>
      </p:sp>
      <p:sp>
        <p:nvSpPr>
          <p:cNvPr id="32" name="Forma Livre: Forma 31">
            <a:hlinkClick r:id="rId4" action="ppaction://hlinksldjump"/>
            <a:extLst>
              <a:ext uri="{FF2B5EF4-FFF2-40B4-BE49-F238E27FC236}">
                <a16:creationId xmlns:a16="http://schemas.microsoft.com/office/drawing/2014/main" id="{7B11D58B-7B1E-5FD2-5CDF-4440FFF045FE}"/>
              </a:ext>
            </a:extLst>
          </p:cNvPr>
          <p:cNvSpPr/>
          <p:nvPr/>
        </p:nvSpPr>
        <p:spPr>
          <a:xfrm>
            <a:off x="373664" y="3380133"/>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95DAB9"/>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Trabalhadores na cadeia</a:t>
            </a:r>
          </a:p>
          <a:p>
            <a:r>
              <a:rPr lang="pt-BR" sz="1050" b="1">
                <a:effectLst>
                  <a:outerShdw blurRad="38100" dist="38100" dir="2700000" algn="tl">
                    <a:srgbClr val="000000">
                      <a:alpha val="43137"/>
                    </a:srgbClr>
                  </a:outerShdw>
                </a:effectLst>
                <a:latin typeface="HDI-Gerling Sans"/>
              </a:rPr>
              <a:t>de valor</a:t>
            </a:r>
          </a:p>
        </p:txBody>
      </p:sp>
      <p:sp>
        <p:nvSpPr>
          <p:cNvPr id="35" name="Forma Livre: Forma 34">
            <a:hlinkClick r:id="rId4" action="ppaction://hlinksldjump"/>
            <a:extLst>
              <a:ext uri="{FF2B5EF4-FFF2-40B4-BE49-F238E27FC236}">
                <a16:creationId xmlns:a16="http://schemas.microsoft.com/office/drawing/2014/main" id="{024B9A7E-C7C6-CE38-9632-FBB0B278D448}"/>
              </a:ext>
            </a:extLst>
          </p:cNvPr>
          <p:cNvSpPr/>
          <p:nvPr/>
        </p:nvSpPr>
        <p:spPr>
          <a:xfrm>
            <a:off x="373664" y="4786230"/>
            <a:ext cx="4575186" cy="575778"/>
          </a:xfrm>
          <a:custGeom>
            <a:avLst/>
            <a:gdLst>
              <a:gd name="connsiteX0" fmla="*/ 3768700 w 3780000"/>
              <a:gd name="connsiteY0" fmla="*/ 53036 h 575778"/>
              <a:gd name="connsiteX1" fmla="*/ 3772459 w 3780000"/>
              <a:gd name="connsiteY1" fmla="*/ 58611 h 575778"/>
              <a:gd name="connsiteX2" fmla="*/ 3780000 w 3780000"/>
              <a:gd name="connsiteY2" fmla="*/ 95965 h 575778"/>
              <a:gd name="connsiteX3" fmla="*/ 3780000 w 3780000"/>
              <a:gd name="connsiteY3" fmla="*/ 479813 h 575778"/>
              <a:gd name="connsiteX4" fmla="*/ 3772459 w 3780000"/>
              <a:gd name="connsiteY4" fmla="*/ 517167 h 575778"/>
              <a:gd name="connsiteX5" fmla="*/ 3768700 w 3780000"/>
              <a:gd name="connsiteY5" fmla="*/ 522742 h 575778"/>
              <a:gd name="connsiteX6" fmla="*/ 95965 w 3780000"/>
              <a:gd name="connsiteY6" fmla="*/ 0 h 575778"/>
              <a:gd name="connsiteX7" fmla="*/ 2331238 w 3780000"/>
              <a:gd name="connsiteY7" fmla="*/ 0 h 575778"/>
              <a:gd name="connsiteX8" fmla="*/ 2450090 w 3780000"/>
              <a:gd name="connsiteY8" fmla="*/ 107426 h 575778"/>
              <a:gd name="connsiteX9" fmla="*/ 3722499 w 3780000"/>
              <a:gd name="connsiteY9" fmla="*/ 559505 h 575778"/>
              <a:gd name="connsiteX10" fmla="*/ 3735243 w 3780000"/>
              <a:gd name="connsiteY10" fmla="*/ 558896 h 575778"/>
              <a:gd name="connsiteX11" fmla="*/ 3721389 w 3780000"/>
              <a:gd name="connsiteY11" fmla="*/ 568237 h 575778"/>
              <a:gd name="connsiteX12" fmla="*/ 3684035 w 3780000"/>
              <a:gd name="connsiteY12" fmla="*/ 575778 h 575778"/>
              <a:gd name="connsiteX13" fmla="*/ 95965 w 3780000"/>
              <a:gd name="connsiteY13" fmla="*/ 575778 h 575778"/>
              <a:gd name="connsiteX14" fmla="*/ 0 w 3780000"/>
              <a:gd name="connsiteY14" fmla="*/ 479813 h 575778"/>
              <a:gd name="connsiteX15" fmla="*/ 0 w 3780000"/>
              <a:gd name="connsiteY15" fmla="*/ 95965 h 575778"/>
              <a:gd name="connsiteX16" fmla="*/ 95965 w 3780000"/>
              <a:gd name="connsiteY16" fmla="*/ 0 h 57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0000" h="575778">
                <a:moveTo>
                  <a:pt x="3768700" y="53036"/>
                </a:moveTo>
                <a:lnTo>
                  <a:pt x="3772459" y="58611"/>
                </a:lnTo>
                <a:cubicBezTo>
                  <a:pt x="3777315" y="70092"/>
                  <a:pt x="3780000" y="82715"/>
                  <a:pt x="3780000" y="95965"/>
                </a:cubicBezTo>
                <a:lnTo>
                  <a:pt x="3780000" y="479813"/>
                </a:lnTo>
                <a:cubicBezTo>
                  <a:pt x="3780000" y="493063"/>
                  <a:pt x="3777315" y="505686"/>
                  <a:pt x="3772459" y="517167"/>
                </a:cubicBezTo>
                <a:lnTo>
                  <a:pt x="3768700" y="522742"/>
                </a:lnTo>
                <a:close/>
                <a:moveTo>
                  <a:pt x="95965" y="0"/>
                </a:moveTo>
                <a:lnTo>
                  <a:pt x="2331238" y="0"/>
                </a:lnTo>
                <a:lnTo>
                  <a:pt x="2450090" y="107426"/>
                </a:lnTo>
                <a:cubicBezTo>
                  <a:pt x="2819610" y="408812"/>
                  <a:pt x="3271055" y="559505"/>
                  <a:pt x="3722499" y="559505"/>
                </a:cubicBezTo>
                <a:lnTo>
                  <a:pt x="3735243" y="558896"/>
                </a:lnTo>
                <a:lnTo>
                  <a:pt x="3721389" y="568237"/>
                </a:lnTo>
                <a:cubicBezTo>
                  <a:pt x="3709908" y="573093"/>
                  <a:pt x="3697285" y="575778"/>
                  <a:pt x="3684035" y="575778"/>
                </a:cubicBezTo>
                <a:lnTo>
                  <a:pt x="95965" y="575778"/>
                </a:lnTo>
                <a:cubicBezTo>
                  <a:pt x="42965" y="575778"/>
                  <a:pt x="0" y="532813"/>
                  <a:pt x="0" y="479813"/>
                </a:cubicBezTo>
                <a:lnTo>
                  <a:pt x="0" y="95965"/>
                </a:lnTo>
                <a:cubicBezTo>
                  <a:pt x="0" y="42965"/>
                  <a:pt x="42965" y="0"/>
                  <a:pt x="95965" y="0"/>
                </a:cubicBezTo>
                <a:close/>
              </a:path>
            </a:pathLst>
          </a:custGeom>
          <a:solidFill>
            <a:srgbClr val="95DAB9"/>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Igualdade / </a:t>
            </a:r>
          </a:p>
          <a:p>
            <a:r>
              <a:rPr lang="pt-BR" sz="1050" b="1">
                <a:effectLst>
                  <a:outerShdw blurRad="38100" dist="38100" dir="2700000" algn="tl">
                    <a:srgbClr val="000000">
                      <a:alpha val="43137"/>
                    </a:srgbClr>
                  </a:outerShdw>
                </a:effectLst>
                <a:latin typeface="HDI-Gerling Sans"/>
              </a:rPr>
              <a:t>Não discriminação </a:t>
            </a:r>
          </a:p>
        </p:txBody>
      </p:sp>
      <p:grpSp>
        <p:nvGrpSpPr>
          <p:cNvPr id="7" name="Agrupar 6">
            <a:extLst>
              <a:ext uri="{FF2B5EF4-FFF2-40B4-BE49-F238E27FC236}">
                <a16:creationId xmlns:a16="http://schemas.microsoft.com/office/drawing/2014/main" id="{874B4F8D-BBDF-74B8-E97F-7F1636053770}"/>
              </a:ext>
            </a:extLst>
          </p:cNvPr>
          <p:cNvGrpSpPr/>
          <p:nvPr/>
        </p:nvGrpSpPr>
        <p:grpSpPr>
          <a:xfrm>
            <a:off x="0" y="5978719"/>
            <a:ext cx="11685578" cy="589620"/>
            <a:chOff x="0" y="5978719"/>
            <a:chExt cx="11685578" cy="589620"/>
          </a:xfrm>
        </p:grpSpPr>
        <p:cxnSp>
          <p:nvCxnSpPr>
            <p:cNvPr id="5" name="Conector reto 4">
              <a:extLst>
                <a:ext uri="{FF2B5EF4-FFF2-40B4-BE49-F238E27FC236}">
                  <a16:creationId xmlns:a16="http://schemas.microsoft.com/office/drawing/2014/main" id="{EB7AC328-AFF5-E16C-B5EA-8DE9200EB1D2}"/>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pic>
          <p:nvPicPr>
            <p:cNvPr id="6" name="Imagem 5" descr="Logotipo&#10;&#10;Descrição gerada automaticamente">
              <a:extLst>
                <a:ext uri="{FF2B5EF4-FFF2-40B4-BE49-F238E27FC236}">
                  <a16:creationId xmlns:a16="http://schemas.microsoft.com/office/drawing/2014/main" id="{E9A00256-9955-B6B2-13CA-0F76F6EB3E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1499" y="5978719"/>
              <a:ext cx="954079" cy="589620"/>
            </a:xfrm>
            <a:prstGeom prst="rect">
              <a:avLst/>
            </a:prstGeom>
          </p:spPr>
        </p:pic>
      </p:grpSp>
      <p:sp>
        <p:nvSpPr>
          <p:cNvPr id="8" name="Retângulo 7">
            <a:extLst>
              <a:ext uri="{FF2B5EF4-FFF2-40B4-BE49-F238E27FC236}">
                <a16:creationId xmlns:a16="http://schemas.microsoft.com/office/drawing/2014/main" id="{FDAEA025-76F8-0F41-3A54-D4328D19553A}"/>
              </a:ext>
            </a:extLst>
          </p:cNvPr>
          <p:cNvSpPr/>
          <p:nvPr/>
        </p:nvSpPr>
        <p:spPr>
          <a:xfrm>
            <a:off x="539309" y="6272485"/>
            <a:ext cx="4077976"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e Riscos de Sustentabilidade</a:t>
            </a:r>
          </a:p>
        </p:txBody>
      </p:sp>
      <p:sp>
        <p:nvSpPr>
          <p:cNvPr id="14" name="TextBox 9">
            <a:extLst>
              <a:ext uri="{FF2B5EF4-FFF2-40B4-BE49-F238E27FC236}">
                <a16:creationId xmlns:a16="http://schemas.microsoft.com/office/drawing/2014/main" id="{6205DC71-63E4-294A-659C-F9AC430BBB2F}"/>
              </a:ext>
            </a:extLst>
          </p:cNvPr>
          <p:cNvSpPr txBox="1"/>
          <p:nvPr/>
        </p:nvSpPr>
        <p:spPr>
          <a:xfrm>
            <a:off x="563154" y="544411"/>
            <a:ext cx="11122424" cy="400110"/>
          </a:xfrm>
          <a:prstGeom prst="rect">
            <a:avLst/>
          </a:prstGeom>
          <a:noFill/>
        </p:spPr>
        <p:txBody>
          <a:bodyPr wrap="square" rtlCol="0">
            <a:spAutoFit/>
          </a:bodyPr>
          <a:lstStyle/>
          <a:p>
            <a:pPr algn="just"/>
            <a:r>
              <a:rPr lang="pt-BR" sz="2000" b="1">
                <a:solidFill>
                  <a:srgbClr val="017337"/>
                </a:solidFill>
                <a:latin typeface="HDI-Gerling Sans"/>
                <a:cs typeface="Arial" panose="020B0604020202020204" pitchFamily="34" charset="0"/>
              </a:rPr>
              <a:t>Ambiental</a:t>
            </a:r>
          </a:p>
        </p:txBody>
      </p:sp>
      <p:sp>
        <p:nvSpPr>
          <p:cNvPr id="3" name="Retângulo: Cantos Arredondados 2">
            <a:extLst>
              <a:ext uri="{FF2B5EF4-FFF2-40B4-BE49-F238E27FC236}">
                <a16:creationId xmlns:a16="http://schemas.microsoft.com/office/drawing/2014/main" id="{4AB9322D-E210-6B74-5640-687C9F6C2615}"/>
              </a:ext>
            </a:extLst>
          </p:cNvPr>
          <p:cNvSpPr/>
          <p:nvPr/>
        </p:nvSpPr>
        <p:spPr>
          <a:xfrm>
            <a:off x="8658418" y="1378149"/>
            <a:ext cx="3027159" cy="4101223"/>
          </a:xfrm>
          <a:prstGeom prst="roundRect">
            <a:avLst>
              <a:gd name="adj" fmla="val 3675"/>
            </a:avLst>
          </a:prstGeom>
          <a:solidFill>
            <a:srgbClr val="017337"/>
          </a:solidFill>
          <a:ln w="9525" cap="flat" cmpd="sng" algn="ctr">
            <a:noFill/>
            <a:prstDash val="solid"/>
          </a:ln>
          <a:effectLst>
            <a:outerShdw blurRad="40000" dist="23000" dir="5400000" rotWithShape="0">
              <a:srgbClr val="000000">
                <a:alpha val="35000"/>
              </a:srgbClr>
            </a:outerShdw>
          </a:effectLst>
        </p:spPr>
        <p:txBody>
          <a:bodyPr wrap="square" lIns="360000" tIns="252000" rIns="360000" bIns="252000" rtlCol="0" anchor="ctr">
            <a:normAutofit/>
          </a:bodyPr>
          <a:lstStyle/>
          <a:p>
            <a:pPr marL="171450" marR="0" lvl="0" indent="-1714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Mitigação às mudanças climáticas: </a:t>
            </a:r>
            <a:r>
              <a:rPr kumimoji="0" lang="pt-BR" sz="1200"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Riscos relacionados ao aumento da temperatura média global. Refere-se aos esforços da empresa para controlar essa temperatura e reduzir as emissões de gases com efeito de estufa.</a:t>
            </a:r>
          </a:p>
          <a:p>
            <a:pPr marL="0" marR="0" lvl="0" indent="0" algn="l" defTabSz="521437" rtl="0" eaLnBrk="1" fontAlgn="auto" latinLnBrk="0" hangingPunct="1">
              <a:lnSpc>
                <a:spcPct val="100000"/>
              </a:lnSpc>
              <a:spcBef>
                <a:spcPts val="0"/>
              </a:spcBef>
              <a:spcAft>
                <a:spcPts val="0"/>
              </a:spcAft>
              <a:buClrTx/>
              <a:buSzTx/>
              <a:buFontTx/>
              <a:buNone/>
              <a:tabLst/>
              <a:defRPr/>
            </a:pPr>
            <a:endPar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endParaRPr>
          </a:p>
          <a:p>
            <a:pPr marL="171450" marR="0" lvl="0" indent="-1714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Poluição do ar, </a:t>
            </a:r>
            <a:r>
              <a:rPr lang="pt-BR" sz="1200" b="1">
                <a:solidFill>
                  <a:srgbClr val="FFFFFF"/>
                </a:solidFill>
                <a:latin typeface="HDI-Gerling Sans" charset="0"/>
                <a:ea typeface="HDI-Gerling Sans" charset="0"/>
                <a:cs typeface="HDI-Gerling Sans" charset="0"/>
              </a:rPr>
              <a:t>da </a:t>
            </a:r>
            <a:r>
              <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água e do solo: </a:t>
            </a:r>
            <a:r>
              <a:rPr kumimoji="0" lang="pt-BR" sz="1200"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Riscos relacionados à poluição ambiental ao longo de toda a cadeia de valor de a empresa. Refere-se às emissões para a atmosfera (excluindo gases com efeito de estufa, água e solo).</a:t>
            </a:r>
          </a:p>
        </p:txBody>
      </p:sp>
      <p:sp>
        <p:nvSpPr>
          <p:cNvPr id="2" name="TextBox 9">
            <a:extLst>
              <a:ext uri="{FF2B5EF4-FFF2-40B4-BE49-F238E27FC236}">
                <a16:creationId xmlns:a16="http://schemas.microsoft.com/office/drawing/2014/main" id="{BBF14E4B-233F-4CC9-2A69-52D517B8706E}"/>
              </a:ext>
            </a:extLst>
          </p:cNvPr>
          <p:cNvSpPr txBox="1"/>
          <p:nvPr/>
        </p:nvSpPr>
        <p:spPr>
          <a:xfrm>
            <a:off x="563154" y="277303"/>
            <a:ext cx="11122424" cy="307777"/>
          </a:xfrm>
          <a:prstGeom prst="rect">
            <a:avLst/>
          </a:prstGeom>
          <a:noFill/>
        </p:spPr>
        <p:txBody>
          <a:bodyPr wrap="square" rtlCol="0">
            <a:spAutoFit/>
          </a:bodyPr>
          <a:lstStyle/>
          <a:p>
            <a:pPr algn="just"/>
            <a:r>
              <a:rPr lang="pt-BR" sz="1400" b="1">
                <a:solidFill>
                  <a:srgbClr val="404040"/>
                </a:solidFill>
                <a:latin typeface="HDI-Gerling Sans"/>
                <a:cs typeface="Arial" panose="020B0604020202020204" pitchFamily="34" charset="0"/>
              </a:rPr>
              <a:t>Como resultado, os 5 temas materiais da HDI Global passaram a ser os seguintes:</a:t>
            </a:r>
          </a:p>
        </p:txBody>
      </p:sp>
      <p:graphicFrame>
        <p:nvGraphicFramePr>
          <p:cNvPr id="17" name="Gráfico 16">
            <a:extLst>
              <a:ext uri="{FF2B5EF4-FFF2-40B4-BE49-F238E27FC236}">
                <a16:creationId xmlns:a16="http://schemas.microsoft.com/office/drawing/2014/main" id="{5E1CE47D-E28B-659F-18A6-7880D59FD47B}"/>
              </a:ext>
            </a:extLst>
          </p:cNvPr>
          <p:cNvGraphicFramePr/>
          <p:nvPr>
            <p:extLst>
              <p:ext uri="{D42A27DB-BD31-4B8C-83A1-F6EECF244321}">
                <p14:modId xmlns:p14="http://schemas.microsoft.com/office/powerpoint/2010/main" val="777393368"/>
              </p:ext>
            </p:extLst>
          </p:nvPr>
        </p:nvGraphicFramePr>
        <p:xfrm>
          <a:off x="1603413" y="1162448"/>
          <a:ext cx="5414400" cy="4402800"/>
        </p:xfrm>
        <a:graphic>
          <a:graphicData uri="http://schemas.openxmlformats.org/drawingml/2006/chart">
            <c:chart xmlns:c="http://schemas.openxmlformats.org/drawingml/2006/chart" xmlns:r="http://schemas.openxmlformats.org/officeDocument/2006/relationships" r:id="rId6"/>
          </a:graphicData>
        </a:graphic>
      </p:graphicFrame>
      <p:pic>
        <p:nvPicPr>
          <p:cNvPr id="22" name="Gráfico 21" descr="Brinde estrutura de tópicos">
            <a:hlinkClick r:id="" action="ppaction://noaction"/>
            <a:extLst>
              <a:ext uri="{FF2B5EF4-FFF2-40B4-BE49-F238E27FC236}">
                <a16:creationId xmlns:a16="http://schemas.microsoft.com/office/drawing/2014/main" id="{E53FEA3E-BC71-9FA8-70EB-048076B008B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0498" y="4437641"/>
            <a:ext cx="740443" cy="740443"/>
          </a:xfrm>
          <a:prstGeom prst="rect">
            <a:avLst/>
          </a:prstGeom>
        </p:spPr>
      </p:pic>
      <p:pic>
        <p:nvPicPr>
          <p:cNvPr id="23" name="Imagem 22" descr="Ícone&#10;&#10;Descrição gerada automaticamente">
            <a:extLst>
              <a:ext uri="{FF2B5EF4-FFF2-40B4-BE49-F238E27FC236}">
                <a16:creationId xmlns:a16="http://schemas.microsoft.com/office/drawing/2014/main" id="{BA58B4AD-2675-195F-DE6B-52BC11EC0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9632" y="1865445"/>
            <a:ext cx="414217" cy="523221"/>
          </a:xfrm>
          <a:prstGeom prst="rect">
            <a:avLst/>
          </a:prstGeom>
        </p:spPr>
      </p:pic>
      <p:pic>
        <p:nvPicPr>
          <p:cNvPr id="24" name="Imagem 23" descr="Ícone&#10;&#10;Descrição gerada automaticamente">
            <a:extLst>
              <a:ext uri="{FF2B5EF4-FFF2-40B4-BE49-F238E27FC236}">
                <a16:creationId xmlns:a16="http://schemas.microsoft.com/office/drawing/2014/main" id="{B3F1A19B-E186-0E73-50A0-969D294FE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8850" y="1845684"/>
            <a:ext cx="476894" cy="523221"/>
          </a:xfrm>
          <a:prstGeom prst="rect">
            <a:avLst/>
          </a:prstGeom>
        </p:spPr>
      </p:pic>
      <p:pic>
        <p:nvPicPr>
          <p:cNvPr id="25" name="Imagem 24" descr="Ícone&#10;&#10;Descrição gerada automaticamente">
            <a:extLst>
              <a:ext uri="{FF2B5EF4-FFF2-40B4-BE49-F238E27FC236}">
                <a16:creationId xmlns:a16="http://schemas.microsoft.com/office/drawing/2014/main" id="{45561771-1BC0-E3F6-22F0-5432D23963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5744" y="3389523"/>
            <a:ext cx="543923" cy="543923"/>
          </a:xfrm>
          <a:prstGeom prst="rect">
            <a:avLst/>
          </a:prstGeom>
        </p:spPr>
      </p:pic>
      <p:pic>
        <p:nvPicPr>
          <p:cNvPr id="26" name="Imagem 25" descr="Ícone&#10;&#10;Descrição gerada automaticamente">
            <a:extLst>
              <a:ext uri="{FF2B5EF4-FFF2-40B4-BE49-F238E27FC236}">
                <a16:creationId xmlns:a16="http://schemas.microsoft.com/office/drawing/2014/main" id="{66AD18F7-C11A-03D7-6307-E315D27276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7249" y="3552175"/>
            <a:ext cx="490488" cy="476132"/>
          </a:xfrm>
          <a:prstGeom prst="rect">
            <a:avLst/>
          </a:prstGeom>
        </p:spPr>
      </p:pic>
      <p:sp>
        <p:nvSpPr>
          <p:cNvPr id="28" name="Elipse 27">
            <a:extLst>
              <a:ext uri="{FF2B5EF4-FFF2-40B4-BE49-F238E27FC236}">
                <a16:creationId xmlns:a16="http://schemas.microsoft.com/office/drawing/2014/main" id="{7212CD7C-92FF-7653-7B03-20874F715284}"/>
              </a:ext>
            </a:extLst>
          </p:cNvPr>
          <p:cNvSpPr/>
          <p:nvPr/>
        </p:nvSpPr>
        <p:spPr>
          <a:xfrm>
            <a:off x="3782991" y="2784010"/>
            <a:ext cx="1080000" cy="108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F2511F82-C8A7-4728-CFC9-E53722F76F66}"/>
              </a:ext>
            </a:extLst>
          </p:cNvPr>
          <p:cNvPicPr>
            <a:picLocks noChangeAspect="1"/>
          </p:cNvPicPr>
          <p:nvPr/>
        </p:nvPicPr>
        <p:blipFill>
          <a:blip r:embed="rId13"/>
          <a:stretch>
            <a:fillRect/>
          </a:stretch>
        </p:blipFill>
        <p:spPr>
          <a:xfrm>
            <a:off x="4000509" y="3182138"/>
            <a:ext cx="636158" cy="252063"/>
          </a:xfrm>
          <a:prstGeom prst="rect">
            <a:avLst/>
          </a:prstGeom>
        </p:spPr>
      </p:pic>
    </p:spTree>
    <p:extLst>
      <p:ext uri="{BB962C8B-B14F-4D97-AF65-F5344CB8AC3E}">
        <p14:creationId xmlns:p14="http://schemas.microsoft.com/office/powerpoint/2010/main" val="158833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670C-C3F2-370C-8AF0-F6B26547A17A}"/>
            </a:ext>
          </a:extLst>
        </p:cNvPr>
        <p:cNvGrpSpPr/>
        <p:nvPr/>
      </p:nvGrpSpPr>
      <p:grpSpPr>
        <a:xfrm>
          <a:off x="0" y="0"/>
          <a:ext cx="0" cy="0"/>
          <a:chOff x="0" y="0"/>
          <a:chExt cx="0" cy="0"/>
        </a:xfrm>
      </p:grpSpPr>
      <p:sp>
        <p:nvSpPr>
          <p:cNvPr id="29" name="Forma Livre: Forma 28">
            <a:hlinkClick r:id="rId3" action="ppaction://hlinksldjump"/>
            <a:extLst>
              <a:ext uri="{FF2B5EF4-FFF2-40B4-BE49-F238E27FC236}">
                <a16:creationId xmlns:a16="http://schemas.microsoft.com/office/drawing/2014/main" id="{AEA71AC0-F0D9-6A88-FA0D-F4918B2947AB}"/>
              </a:ext>
            </a:extLst>
          </p:cNvPr>
          <p:cNvSpPr/>
          <p:nvPr/>
        </p:nvSpPr>
        <p:spPr>
          <a:xfrm>
            <a:off x="4410282" y="1531294"/>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80B99B"/>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Mitigação às mudanças</a:t>
            </a:r>
          </a:p>
          <a:p>
            <a:pPr algn="r"/>
            <a:r>
              <a:rPr lang="pt-BR" sz="1050" b="1">
                <a:effectLst>
                  <a:outerShdw blurRad="38100" dist="38100" dir="2700000" algn="tl">
                    <a:srgbClr val="000000">
                      <a:alpha val="43137"/>
                    </a:srgbClr>
                  </a:outerShdw>
                </a:effectLst>
                <a:latin typeface="HDI-Gerling Sans"/>
              </a:rPr>
              <a:t>climáticas</a:t>
            </a:r>
          </a:p>
        </p:txBody>
      </p:sp>
      <p:sp>
        <p:nvSpPr>
          <p:cNvPr id="30" name="Forma Livre: Forma 29">
            <a:hlinkClick r:id="rId3" action="ppaction://hlinksldjump"/>
            <a:extLst>
              <a:ext uri="{FF2B5EF4-FFF2-40B4-BE49-F238E27FC236}">
                <a16:creationId xmlns:a16="http://schemas.microsoft.com/office/drawing/2014/main" id="{D6B1D506-4752-131C-B982-A838DA0C3C6A}"/>
              </a:ext>
            </a:extLst>
          </p:cNvPr>
          <p:cNvSpPr/>
          <p:nvPr/>
        </p:nvSpPr>
        <p:spPr>
          <a:xfrm>
            <a:off x="4406817" y="3380133"/>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80B99B"/>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Poluição do ar, da água e</a:t>
            </a:r>
          </a:p>
          <a:p>
            <a:pPr algn="r"/>
            <a:r>
              <a:rPr lang="pt-BR" sz="1050" b="1">
                <a:effectLst>
                  <a:outerShdw blurRad="38100" dist="38100" dir="2700000" algn="tl">
                    <a:srgbClr val="000000">
                      <a:alpha val="43137"/>
                    </a:srgbClr>
                  </a:outerShdw>
                </a:effectLst>
                <a:latin typeface="HDI-Gerling Sans"/>
              </a:rPr>
              <a:t>do solo</a:t>
            </a:r>
          </a:p>
        </p:txBody>
      </p:sp>
      <p:sp>
        <p:nvSpPr>
          <p:cNvPr id="31" name="Forma Livre: Forma 30">
            <a:hlinkClick r:id="rId4" action="ppaction://hlinksldjump"/>
            <a:extLst>
              <a:ext uri="{FF2B5EF4-FFF2-40B4-BE49-F238E27FC236}">
                <a16:creationId xmlns:a16="http://schemas.microsoft.com/office/drawing/2014/main" id="{DE44B044-946D-5767-B9E6-3266034C0F89}"/>
              </a:ext>
            </a:extLst>
          </p:cNvPr>
          <p:cNvSpPr/>
          <p:nvPr/>
        </p:nvSpPr>
        <p:spPr>
          <a:xfrm>
            <a:off x="373665" y="1563210"/>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7FCAA3"/>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Condições de Trabalho</a:t>
            </a:r>
          </a:p>
        </p:txBody>
      </p:sp>
      <p:sp>
        <p:nvSpPr>
          <p:cNvPr id="32" name="Forma Livre: Forma 31">
            <a:hlinkClick r:id="rId4" action="ppaction://hlinksldjump"/>
            <a:extLst>
              <a:ext uri="{FF2B5EF4-FFF2-40B4-BE49-F238E27FC236}">
                <a16:creationId xmlns:a16="http://schemas.microsoft.com/office/drawing/2014/main" id="{7B11D58B-7B1E-5FD2-5CDF-4440FFF045FE}"/>
              </a:ext>
            </a:extLst>
          </p:cNvPr>
          <p:cNvSpPr/>
          <p:nvPr/>
        </p:nvSpPr>
        <p:spPr>
          <a:xfrm>
            <a:off x="373664" y="3380133"/>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2BB673"/>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Trabalhadores na cadeia</a:t>
            </a:r>
          </a:p>
          <a:p>
            <a:r>
              <a:rPr lang="pt-BR" sz="1050" b="1">
                <a:effectLst>
                  <a:outerShdw blurRad="38100" dist="38100" dir="2700000" algn="tl">
                    <a:srgbClr val="000000">
                      <a:alpha val="43137"/>
                    </a:srgbClr>
                  </a:outerShdw>
                </a:effectLst>
                <a:latin typeface="HDI-Gerling Sans"/>
              </a:rPr>
              <a:t>de valor</a:t>
            </a:r>
          </a:p>
        </p:txBody>
      </p:sp>
      <p:sp>
        <p:nvSpPr>
          <p:cNvPr id="35" name="Forma Livre: Forma 34">
            <a:hlinkClick r:id="rId4" action="ppaction://hlinksldjump"/>
            <a:extLst>
              <a:ext uri="{FF2B5EF4-FFF2-40B4-BE49-F238E27FC236}">
                <a16:creationId xmlns:a16="http://schemas.microsoft.com/office/drawing/2014/main" id="{024B9A7E-C7C6-CE38-9632-FBB0B278D448}"/>
              </a:ext>
            </a:extLst>
          </p:cNvPr>
          <p:cNvSpPr/>
          <p:nvPr/>
        </p:nvSpPr>
        <p:spPr>
          <a:xfrm>
            <a:off x="373664" y="4786230"/>
            <a:ext cx="4575186" cy="575778"/>
          </a:xfrm>
          <a:custGeom>
            <a:avLst/>
            <a:gdLst>
              <a:gd name="connsiteX0" fmla="*/ 3768700 w 3780000"/>
              <a:gd name="connsiteY0" fmla="*/ 53036 h 575778"/>
              <a:gd name="connsiteX1" fmla="*/ 3772459 w 3780000"/>
              <a:gd name="connsiteY1" fmla="*/ 58611 h 575778"/>
              <a:gd name="connsiteX2" fmla="*/ 3780000 w 3780000"/>
              <a:gd name="connsiteY2" fmla="*/ 95965 h 575778"/>
              <a:gd name="connsiteX3" fmla="*/ 3780000 w 3780000"/>
              <a:gd name="connsiteY3" fmla="*/ 479813 h 575778"/>
              <a:gd name="connsiteX4" fmla="*/ 3772459 w 3780000"/>
              <a:gd name="connsiteY4" fmla="*/ 517167 h 575778"/>
              <a:gd name="connsiteX5" fmla="*/ 3768700 w 3780000"/>
              <a:gd name="connsiteY5" fmla="*/ 522742 h 575778"/>
              <a:gd name="connsiteX6" fmla="*/ 95965 w 3780000"/>
              <a:gd name="connsiteY6" fmla="*/ 0 h 575778"/>
              <a:gd name="connsiteX7" fmla="*/ 2331238 w 3780000"/>
              <a:gd name="connsiteY7" fmla="*/ 0 h 575778"/>
              <a:gd name="connsiteX8" fmla="*/ 2450090 w 3780000"/>
              <a:gd name="connsiteY8" fmla="*/ 107426 h 575778"/>
              <a:gd name="connsiteX9" fmla="*/ 3722499 w 3780000"/>
              <a:gd name="connsiteY9" fmla="*/ 559505 h 575778"/>
              <a:gd name="connsiteX10" fmla="*/ 3735243 w 3780000"/>
              <a:gd name="connsiteY10" fmla="*/ 558896 h 575778"/>
              <a:gd name="connsiteX11" fmla="*/ 3721389 w 3780000"/>
              <a:gd name="connsiteY11" fmla="*/ 568237 h 575778"/>
              <a:gd name="connsiteX12" fmla="*/ 3684035 w 3780000"/>
              <a:gd name="connsiteY12" fmla="*/ 575778 h 575778"/>
              <a:gd name="connsiteX13" fmla="*/ 95965 w 3780000"/>
              <a:gd name="connsiteY13" fmla="*/ 575778 h 575778"/>
              <a:gd name="connsiteX14" fmla="*/ 0 w 3780000"/>
              <a:gd name="connsiteY14" fmla="*/ 479813 h 575778"/>
              <a:gd name="connsiteX15" fmla="*/ 0 w 3780000"/>
              <a:gd name="connsiteY15" fmla="*/ 95965 h 575778"/>
              <a:gd name="connsiteX16" fmla="*/ 95965 w 3780000"/>
              <a:gd name="connsiteY16" fmla="*/ 0 h 57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0000" h="575778">
                <a:moveTo>
                  <a:pt x="3768700" y="53036"/>
                </a:moveTo>
                <a:lnTo>
                  <a:pt x="3772459" y="58611"/>
                </a:lnTo>
                <a:cubicBezTo>
                  <a:pt x="3777315" y="70092"/>
                  <a:pt x="3780000" y="82715"/>
                  <a:pt x="3780000" y="95965"/>
                </a:cubicBezTo>
                <a:lnTo>
                  <a:pt x="3780000" y="479813"/>
                </a:lnTo>
                <a:cubicBezTo>
                  <a:pt x="3780000" y="493063"/>
                  <a:pt x="3777315" y="505686"/>
                  <a:pt x="3772459" y="517167"/>
                </a:cubicBezTo>
                <a:lnTo>
                  <a:pt x="3768700" y="522742"/>
                </a:lnTo>
                <a:close/>
                <a:moveTo>
                  <a:pt x="95965" y="0"/>
                </a:moveTo>
                <a:lnTo>
                  <a:pt x="2331238" y="0"/>
                </a:lnTo>
                <a:lnTo>
                  <a:pt x="2450090" y="107426"/>
                </a:lnTo>
                <a:cubicBezTo>
                  <a:pt x="2819610" y="408812"/>
                  <a:pt x="3271055" y="559505"/>
                  <a:pt x="3722499" y="559505"/>
                </a:cubicBezTo>
                <a:lnTo>
                  <a:pt x="3735243" y="558896"/>
                </a:lnTo>
                <a:lnTo>
                  <a:pt x="3721389" y="568237"/>
                </a:lnTo>
                <a:cubicBezTo>
                  <a:pt x="3709908" y="573093"/>
                  <a:pt x="3697285" y="575778"/>
                  <a:pt x="3684035" y="575778"/>
                </a:cubicBezTo>
                <a:lnTo>
                  <a:pt x="95965" y="575778"/>
                </a:lnTo>
                <a:cubicBezTo>
                  <a:pt x="42965" y="575778"/>
                  <a:pt x="0" y="532813"/>
                  <a:pt x="0" y="479813"/>
                </a:cubicBezTo>
                <a:lnTo>
                  <a:pt x="0" y="95965"/>
                </a:lnTo>
                <a:cubicBezTo>
                  <a:pt x="0" y="42965"/>
                  <a:pt x="42965" y="0"/>
                  <a:pt x="95965" y="0"/>
                </a:cubicBezTo>
                <a:close/>
              </a:path>
            </a:pathLst>
          </a:custGeom>
          <a:solidFill>
            <a:srgbClr val="2BB673"/>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Igualdade / </a:t>
            </a:r>
          </a:p>
          <a:p>
            <a:r>
              <a:rPr lang="pt-BR" sz="1050" b="1">
                <a:effectLst>
                  <a:outerShdw blurRad="38100" dist="38100" dir="2700000" algn="tl">
                    <a:srgbClr val="000000">
                      <a:alpha val="43137"/>
                    </a:srgbClr>
                  </a:outerShdw>
                </a:effectLst>
                <a:latin typeface="HDI-Gerling Sans"/>
              </a:rPr>
              <a:t>Não discriminação </a:t>
            </a:r>
          </a:p>
        </p:txBody>
      </p:sp>
      <p:grpSp>
        <p:nvGrpSpPr>
          <p:cNvPr id="7" name="Agrupar 6">
            <a:extLst>
              <a:ext uri="{FF2B5EF4-FFF2-40B4-BE49-F238E27FC236}">
                <a16:creationId xmlns:a16="http://schemas.microsoft.com/office/drawing/2014/main" id="{874B4F8D-BBDF-74B8-E97F-7F1636053770}"/>
              </a:ext>
            </a:extLst>
          </p:cNvPr>
          <p:cNvGrpSpPr/>
          <p:nvPr/>
        </p:nvGrpSpPr>
        <p:grpSpPr>
          <a:xfrm>
            <a:off x="0" y="5978719"/>
            <a:ext cx="11685578" cy="589620"/>
            <a:chOff x="0" y="5978719"/>
            <a:chExt cx="11685578" cy="589620"/>
          </a:xfrm>
        </p:grpSpPr>
        <p:cxnSp>
          <p:nvCxnSpPr>
            <p:cNvPr id="5" name="Conector reto 4">
              <a:extLst>
                <a:ext uri="{FF2B5EF4-FFF2-40B4-BE49-F238E27FC236}">
                  <a16:creationId xmlns:a16="http://schemas.microsoft.com/office/drawing/2014/main" id="{EB7AC328-AFF5-E16C-B5EA-8DE9200EB1D2}"/>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pic>
          <p:nvPicPr>
            <p:cNvPr id="6" name="Imagem 5" descr="Logotipo&#10;&#10;Descrição gerada automaticamente">
              <a:extLst>
                <a:ext uri="{FF2B5EF4-FFF2-40B4-BE49-F238E27FC236}">
                  <a16:creationId xmlns:a16="http://schemas.microsoft.com/office/drawing/2014/main" id="{E9A00256-9955-B6B2-13CA-0F76F6EB3E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1499" y="5978719"/>
              <a:ext cx="954079" cy="589620"/>
            </a:xfrm>
            <a:prstGeom prst="rect">
              <a:avLst/>
            </a:prstGeom>
          </p:spPr>
        </p:pic>
      </p:grpSp>
      <p:sp>
        <p:nvSpPr>
          <p:cNvPr id="8" name="Retângulo 7">
            <a:extLst>
              <a:ext uri="{FF2B5EF4-FFF2-40B4-BE49-F238E27FC236}">
                <a16:creationId xmlns:a16="http://schemas.microsoft.com/office/drawing/2014/main" id="{FDAEA025-76F8-0F41-3A54-D4328D19553A}"/>
              </a:ext>
            </a:extLst>
          </p:cNvPr>
          <p:cNvSpPr/>
          <p:nvPr/>
        </p:nvSpPr>
        <p:spPr>
          <a:xfrm>
            <a:off x="539309" y="6272485"/>
            <a:ext cx="4077976"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e Riscos de Sustentabilidade</a:t>
            </a:r>
          </a:p>
        </p:txBody>
      </p:sp>
      <p:sp>
        <p:nvSpPr>
          <p:cNvPr id="2" name="TextBox 9">
            <a:extLst>
              <a:ext uri="{FF2B5EF4-FFF2-40B4-BE49-F238E27FC236}">
                <a16:creationId xmlns:a16="http://schemas.microsoft.com/office/drawing/2014/main" id="{BBF14E4B-233F-4CC9-2A69-52D517B8706E}"/>
              </a:ext>
            </a:extLst>
          </p:cNvPr>
          <p:cNvSpPr txBox="1"/>
          <p:nvPr/>
        </p:nvSpPr>
        <p:spPr>
          <a:xfrm>
            <a:off x="563154" y="277303"/>
            <a:ext cx="11122424" cy="307777"/>
          </a:xfrm>
          <a:prstGeom prst="rect">
            <a:avLst/>
          </a:prstGeom>
          <a:noFill/>
        </p:spPr>
        <p:txBody>
          <a:bodyPr wrap="square" rtlCol="0">
            <a:spAutoFit/>
          </a:bodyPr>
          <a:lstStyle/>
          <a:p>
            <a:pPr algn="just"/>
            <a:r>
              <a:rPr lang="pt-BR" sz="1400" b="1">
                <a:solidFill>
                  <a:srgbClr val="404040"/>
                </a:solidFill>
                <a:latin typeface="HDI-Gerling Sans"/>
                <a:cs typeface="Arial" panose="020B0604020202020204" pitchFamily="34" charset="0"/>
              </a:rPr>
              <a:t>Como resultado, os 5 temas materiais da HDI Global passaram a ser os seguintes:</a:t>
            </a:r>
          </a:p>
        </p:txBody>
      </p:sp>
      <p:graphicFrame>
        <p:nvGraphicFramePr>
          <p:cNvPr id="17" name="Gráfico 16">
            <a:extLst>
              <a:ext uri="{FF2B5EF4-FFF2-40B4-BE49-F238E27FC236}">
                <a16:creationId xmlns:a16="http://schemas.microsoft.com/office/drawing/2014/main" id="{5E1CE47D-E28B-659F-18A6-7880D59FD47B}"/>
              </a:ext>
            </a:extLst>
          </p:cNvPr>
          <p:cNvGraphicFramePr/>
          <p:nvPr>
            <p:extLst>
              <p:ext uri="{D42A27DB-BD31-4B8C-83A1-F6EECF244321}">
                <p14:modId xmlns:p14="http://schemas.microsoft.com/office/powerpoint/2010/main" val="4225209138"/>
              </p:ext>
            </p:extLst>
          </p:nvPr>
        </p:nvGraphicFramePr>
        <p:xfrm>
          <a:off x="1603413" y="1162448"/>
          <a:ext cx="5414400" cy="4402800"/>
        </p:xfrm>
        <a:graphic>
          <a:graphicData uri="http://schemas.openxmlformats.org/drawingml/2006/chart">
            <c:chart xmlns:c="http://schemas.openxmlformats.org/drawingml/2006/chart" xmlns:r="http://schemas.openxmlformats.org/officeDocument/2006/relationships" r:id="rId6"/>
          </a:graphicData>
        </a:graphic>
      </p:graphicFrame>
      <p:pic>
        <p:nvPicPr>
          <p:cNvPr id="22" name="Gráfico 21" descr="Brinde estrutura de tópicos">
            <a:hlinkClick r:id="" action="ppaction://noaction"/>
            <a:extLst>
              <a:ext uri="{FF2B5EF4-FFF2-40B4-BE49-F238E27FC236}">
                <a16:creationId xmlns:a16="http://schemas.microsoft.com/office/drawing/2014/main" id="{E53FEA3E-BC71-9FA8-70EB-048076B008B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0498" y="4437641"/>
            <a:ext cx="740443" cy="740443"/>
          </a:xfrm>
          <a:prstGeom prst="rect">
            <a:avLst/>
          </a:prstGeom>
        </p:spPr>
      </p:pic>
      <p:pic>
        <p:nvPicPr>
          <p:cNvPr id="23" name="Imagem 22" descr="Ícone&#10;&#10;Descrição gerada automaticamente">
            <a:extLst>
              <a:ext uri="{FF2B5EF4-FFF2-40B4-BE49-F238E27FC236}">
                <a16:creationId xmlns:a16="http://schemas.microsoft.com/office/drawing/2014/main" id="{BA58B4AD-2675-195F-DE6B-52BC11EC0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9632" y="1865445"/>
            <a:ext cx="414217" cy="523221"/>
          </a:xfrm>
          <a:prstGeom prst="rect">
            <a:avLst/>
          </a:prstGeom>
        </p:spPr>
      </p:pic>
      <p:pic>
        <p:nvPicPr>
          <p:cNvPr id="24" name="Imagem 23" descr="Ícone&#10;&#10;Descrição gerada automaticamente">
            <a:extLst>
              <a:ext uri="{FF2B5EF4-FFF2-40B4-BE49-F238E27FC236}">
                <a16:creationId xmlns:a16="http://schemas.microsoft.com/office/drawing/2014/main" id="{B3F1A19B-E186-0E73-50A0-969D294FE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8850" y="1845684"/>
            <a:ext cx="476894" cy="523221"/>
          </a:xfrm>
          <a:prstGeom prst="rect">
            <a:avLst/>
          </a:prstGeom>
        </p:spPr>
      </p:pic>
      <p:pic>
        <p:nvPicPr>
          <p:cNvPr id="25" name="Imagem 24" descr="Ícone&#10;&#10;Descrição gerada automaticamente">
            <a:extLst>
              <a:ext uri="{FF2B5EF4-FFF2-40B4-BE49-F238E27FC236}">
                <a16:creationId xmlns:a16="http://schemas.microsoft.com/office/drawing/2014/main" id="{45561771-1BC0-E3F6-22F0-5432D23963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5744" y="3389523"/>
            <a:ext cx="543923" cy="543923"/>
          </a:xfrm>
          <a:prstGeom prst="rect">
            <a:avLst/>
          </a:prstGeom>
        </p:spPr>
      </p:pic>
      <p:pic>
        <p:nvPicPr>
          <p:cNvPr id="26" name="Imagem 25" descr="Ícone&#10;&#10;Descrição gerada automaticamente">
            <a:extLst>
              <a:ext uri="{FF2B5EF4-FFF2-40B4-BE49-F238E27FC236}">
                <a16:creationId xmlns:a16="http://schemas.microsoft.com/office/drawing/2014/main" id="{66AD18F7-C11A-03D7-6307-E315D27276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7249" y="3552175"/>
            <a:ext cx="490488" cy="476132"/>
          </a:xfrm>
          <a:prstGeom prst="rect">
            <a:avLst/>
          </a:prstGeom>
        </p:spPr>
      </p:pic>
      <p:sp>
        <p:nvSpPr>
          <p:cNvPr id="28" name="Elipse 27">
            <a:extLst>
              <a:ext uri="{FF2B5EF4-FFF2-40B4-BE49-F238E27FC236}">
                <a16:creationId xmlns:a16="http://schemas.microsoft.com/office/drawing/2014/main" id="{7212CD7C-92FF-7653-7B03-20874F715284}"/>
              </a:ext>
            </a:extLst>
          </p:cNvPr>
          <p:cNvSpPr/>
          <p:nvPr/>
        </p:nvSpPr>
        <p:spPr>
          <a:xfrm>
            <a:off x="3782991" y="2784010"/>
            <a:ext cx="1080000" cy="108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F2511F82-C8A7-4728-CFC9-E53722F76F66}"/>
              </a:ext>
            </a:extLst>
          </p:cNvPr>
          <p:cNvPicPr>
            <a:picLocks noChangeAspect="1"/>
          </p:cNvPicPr>
          <p:nvPr/>
        </p:nvPicPr>
        <p:blipFill>
          <a:blip r:embed="rId13"/>
          <a:stretch>
            <a:fillRect/>
          </a:stretch>
        </p:blipFill>
        <p:spPr>
          <a:xfrm>
            <a:off x="4000509" y="3182138"/>
            <a:ext cx="636158" cy="252063"/>
          </a:xfrm>
          <a:prstGeom prst="rect">
            <a:avLst/>
          </a:prstGeom>
        </p:spPr>
      </p:pic>
      <p:sp>
        <p:nvSpPr>
          <p:cNvPr id="4" name="TextBox 9">
            <a:extLst>
              <a:ext uri="{FF2B5EF4-FFF2-40B4-BE49-F238E27FC236}">
                <a16:creationId xmlns:a16="http://schemas.microsoft.com/office/drawing/2014/main" id="{5B76E2F3-0B5A-F0E0-01F3-0CCB7B713905}"/>
              </a:ext>
            </a:extLst>
          </p:cNvPr>
          <p:cNvSpPr txBox="1"/>
          <p:nvPr/>
        </p:nvSpPr>
        <p:spPr>
          <a:xfrm>
            <a:off x="563154" y="544411"/>
            <a:ext cx="11122424" cy="400110"/>
          </a:xfrm>
          <a:prstGeom prst="rect">
            <a:avLst/>
          </a:prstGeom>
          <a:noFill/>
        </p:spPr>
        <p:txBody>
          <a:bodyPr wrap="square" rtlCol="0">
            <a:spAutoFit/>
          </a:bodyPr>
          <a:lstStyle/>
          <a:p>
            <a:pPr algn="just"/>
            <a:r>
              <a:rPr lang="pt-BR" sz="2000" b="1">
                <a:solidFill>
                  <a:srgbClr val="017337"/>
                </a:solidFill>
                <a:latin typeface="HDI-Gerling Sans"/>
                <a:cs typeface="Arial" panose="020B0604020202020204" pitchFamily="34" charset="0"/>
              </a:rPr>
              <a:t>Governança</a:t>
            </a:r>
          </a:p>
        </p:txBody>
      </p:sp>
      <p:sp>
        <p:nvSpPr>
          <p:cNvPr id="9" name="Retângulo: Cantos Arredondados 8">
            <a:extLst>
              <a:ext uri="{FF2B5EF4-FFF2-40B4-BE49-F238E27FC236}">
                <a16:creationId xmlns:a16="http://schemas.microsoft.com/office/drawing/2014/main" id="{834C115A-DCB0-661B-6535-12B919BCD8B3}"/>
              </a:ext>
            </a:extLst>
          </p:cNvPr>
          <p:cNvSpPr/>
          <p:nvPr/>
        </p:nvSpPr>
        <p:spPr>
          <a:xfrm>
            <a:off x="8658418" y="1378149"/>
            <a:ext cx="3027159" cy="4101223"/>
          </a:xfrm>
          <a:prstGeom prst="roundRect">
            <a:avLst>
              <a:gd name="adj" fmla="val 3675"/>
            </a:avLst>
          </a:prstGeom>
          <a:solidFill>
            <a:srgbClr val="2BB673"/>
          </a:solidFill>
          <a:ln w="9525" cap="flat" cmpd="sng" algn="ctr">
            <a:noFill/>
            <a:prstDash val="solid"/>
          </a:ln>
          <a:effectLst>
            <a:outerShdw blurRad="40000" dist="23000" dir="5400000" rotWithShape="0">
              <a:srgbClr val="000000">
                <a:alpha val="35000"/>
              </a:srgbClr>
            </a:outerShdw>
          </a:effectLst>
        </p:spPr>
        <p:txBody>
          <a:bodyPr wrap="square" lIns="360000" tIns="252000" rIns="360000" bIns="252000" rtlCol="0" anchor="ctr">
            <a:normAutofit/>
          </a:bodyPr>
          <a:lstStyle/>
          <a:p>
            <a:pPr marL="171450" marR="0" lvl="0" indent="-1714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endParaRPr>
          </a:p>
          <a:p>
            <a:pPr marL="171450" marR="0" lvl="0" indent="-1714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Trabalhadores na cadeia de valor: </a:t>
            </a:r>
            <a:r>
              <a:rPr kumimoji="0" lang="pt-BR" sz="1200"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Riscos relacionados às condições de trabalho, igualdade/não discriminação e outros direitos laborais dos trabalhadores na cadeia de valor.</a:t>
            </a:r>
          </a:p>
          <a:p>
            <a:pPr marL="171450" marR="0" lvl="0" indent="-1714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endParaRPr>
          </a:p>
          <a:p>
            <a:pPr marL="171450" marR="0" lvl="0" indent="-1714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Consumidores e usuários finais: </a:t>
            </a:r>
            <a:r>
              <a:rPr kumimoji="0" lang="pt-BR" sz="1200"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Riscos relacionados aos direitos relacionados à informação (ou seja, privacidade, liberdade de expressão e acesso à informação) e segurança pessoal dos consumidores ou usuários finais (por exemplo, saúde e segurança).</a:t>
            </a:r>
          </a:p>
        </p:txBody>
      </p:sp>
    </p:spTree>
    <p:extLst>
      <p:ext uri="{BB962C8B-B14F-4D97-AF65-F5344CB8AC3E}">
        <p14:creationId xmlns:p14="http://schemas.microsoft.com/office/powerpoint/2010/main" val="2368296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670C-C3F2-370C-8AF0-F6B26547A17A}"/>
            </a:ext>
          </a:extLst>
        </p:cNvPr>
        <p:cNvGrpSpPr/>
        <p:nvPr/>
      </p:nvGrpSpPr>
      <p:grpSpPr>
        <a:xfrm>
          <a:off x="0" y="0"/>
          <a:ext cx="0" cy="0"/>
          <a:chOff x="0" y="0"/>
          <a:chExt cx="0" cy="0"/>
        </a:xfrm>
      </p:grpSpPr>
      <p:sp>
        <p:nvSpPr>
          <p:cNvPr id="29" name="Forma Livre: Forma 28">
            <a:hlinkClick r:id="rId3" action="ppaction://hlinksldjump"/>
            <a:extLst>
              <a:ext uri="{FF2B5EF4-FFF2-40B4-BE49-F238E27FC236}">
                <a16:creationId xmlns:a16="http://schemas.microsoft.com/office/drawing/2014/main" id="{AEA71AC0-F0D9-6A88-FA0D-F4918B2947AB}"/>
              </a:ext>
            </a:extLst>
          </p:cNvPr>
          <p:cNvSpPr/>
          <p:nvPr/>
        </p:nvSpPr>
        <p:spPr>
          <a:xfrm>
            <a:off x="4410282" y="1531294"/>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80B99B"/>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Mitigação às mudanças</a:t>
            </a:r>
          </a:p>
          <a:p>
            <a:pPr algn="r"/>
            <a:r>
              <a:rPr lang="pt-BR" sz="1050" b="1">
                <a:effectLst>
                  <a:outerShdw blurRad="38100" dist="38100" dir="2700000" algn="tl">
                    <a:srgbClr val="000000">
                      <a:alpha val="43137"/>
                    </a:srgbClr>
                  </a:outerShdw>
                </a:effectLst>
                <a:latin typeface="HDI-Gerling Sans"/>
              </a:rPr>
              <a:t>climáticas</a:t>
            </a:r>
          </a:p>
        </p:txBody>
      </p:sp>
      <p:sp>
        <p:nvSpPr>
          <p:cNvPr id="30" name="Forma Livre: Forma 29">
            <a:hlinkClick r:id="rId3" action="ppaction://hlinksldjump"/>
            <a:extLst>
              <a:ext uri="{FF2B5EF4-FFF2-40B4-BE49-F238E27FC236}">
                <a16:creationId xmlns:a16="http://schemas.microsoft.com/office/drawing/2014/main" id="{D6B1D506-4752-131C-B982-A838DA0C3C6A}"/>
              </a:ext>
            </a:extLst>
          </p:cNvPr>
          <p:cNvSpPr/>
          <p:nvPr/>
        </p:nvSpPr>
        <p:spPr>
          <a:xfrm>
            <a:off x="4406817" y="3380133"/>
            <a:ext cx="3780000" cy="576000"/>
          </a:xfrm>
          <a:custGeom>
            <a:avLst/>
            <a:gdLst>
              <a:gd name="connsiteX0" fmla="*/ 4358 w 3780000"/>
              <a:gd name="connsiteY0" fmla="*/ 74416 h 576000"/>
              <a:gd name="connsiteX1" fmla="*/ 4359 w 3780000"/>
              <a:gd name="connsiteY1" fmla="*/ 501585 h 576000"/>
              <a:gd name="connsiteX2" fmla="*/ 0 w 3780000"/>
              <a:gd name="connsiteY2" fmla="*/ 479998 h 576000"/>
              <a:gd name="connsiteX3" fmla="*/ 0 w 3780000"/>
              <a:gd name="connsiteY3" fmla="*/ 96002 h 576000"/>
              <a:gd name="connsiteX4" fmla="*/ 96002 w 3780000"/>
              <a:gd name="connsiteY4" fmla="*/ 0 h 576000"/>
              <a:gd name="connsiteX5" fmla="*/ 3683998 w 3780000"/>
              <a:gd name="connsiteY5" fmla="*/ 0 h 576000"/>
              <a:gd name="connsiteX6" fmla="*/ 3780000 w 3780000"/>
              <a:gd name="connsiteY6" fmla="*/ 96002 h 576000"/>
              <a:gd name="connsiteX7" fmla="*/ 3780000 w 3780000"/>
              <a:gd name="connsiteY7" fmla="*/ 479998 h 576000"/>
              <a:gd name="connsiteX8" fmla="*/ 3683998 w 3780000"/>
              <a:gd name="connsiteY8" fmla="*/ 576000 h 576000"/>
              <a:gd name="connsiteX9" fmla="*/ 1453102 w 3780000"/>
              <a:gd name="connsiteY9" fmla="*/ 576000 h 576000"/>
              <a:gd name="connsiteX10" fmla="*/ 1322969 w 3780000"/>
              <a:gd name="connsiteY10" fmla="*/ 458377 h 576000"/>
              <a:gd name="connsiteX11" fmla="*/ 243797 w 3780000"/>
              <a:gd name="connsiteY11" fmla="*/ 15525 h 576000"/>
              <a:gd name="connsiteX12" fmla="*/ 62081 w 3780000"/>
              <a:gd name="connsiteY12" fmla="*/ 6849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0000" h="576000">
                <a:moveTo>
                  <a:pt x="4358" y="74416"/>
                </a:moveTo>
                <a:lnTo>
                  <a:pt x="4359" y="501585"/>
                </a:lnTo>
                <a:lnTo>
                  <a:pt x="0" y="479998"/>
                </a:lnTo>
                <a:lnTo>
                  <a:pt x="0" y="96002"/>
                </a:lnTo>
                <a:close/>
                <a:moveTo>
                  <a:pt x="96002" y="0"/>
                </a:moveTo>
                <a:lnTo>
                  <a:pt x="3683998" y="0"/>
                </a:lnTo>
                <a:cubicBezTo>
                  <a:pt x="3737018" y="0"/>
                  <a:pt x="3780000" y="42982"/>
                  <a:pt x="3780000" y="96002"/>
                </a:cubicBezTo>
                <a:lnTo>
                  <a:pt x="3780000" y="479998"/>
                </a:lnTo>
                <a:cubicBezTo>
                  <a:pt x="3780000" y="533018"/>
                  <a:pt x="3737018" y="576000"/>
                  <a:pt x="3683998" y="576000"/>
                </a:cubicBezTo>
                <a:lnTo>
                  <a:pt x="1453102" y="576000"/>
                </a:lnTo>
                <a:lnTo>
                  <a:pt x="1322969" y="458377"/>
                </a:lnTo>
                <a:cubicBezTo>
                  <a:pt x="1006237" y="200046"/>
                  <a:pt x="629316" y="52429"/>
                  <a:pt x="243797" y="15525"/>
                </a:cubicBezTo>
                <a:lnTo>
                  <a:pt x="62081" y="6849"/>
                </a:lnTo>
                <a:close/>
              </a:path>
            </a:pathLst>
          </a:custGeom>
          <a:solidFill>
            <a:srgbClr val="80B99B"/>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r>
              <a:rPr lang="pt-BR" sz="1050" b="1">
                <a:effectLst>
                  <a:outerShdw blurRad="38100" dist="38100" dir="2700000" algn="tl">
                    <a:srgbClr val="000000">
                      <a:alpha val="43137"/>
                    </a:srgbClr>
                  </a:outerShdw>
                </a:effectLst>
                <a:latin typeface="HDI-Gerling Sans"/>
              </a:rPr>
              <a:t>Poluição do ar, da água e </a:t>
            </a:r>
          </a:p>
          <a:p>
            <a:pPr algn="r"/>
            <a:r>
              <a:rPr lang="pt-BR" sz="1050" b="1">
                <a:effectLst>
                  <a:outerShdw blurRad="38100" dist="38100" dir="2700000" algn="tl">
                    <a:srgbClr val="000000">
                      <a:alpha val="43137"/>
                    </a:srgbClr>
                  </a:outerShdw>
                </a:effectLst>
                <a:latin typeface="HDI-Gerling Sans"/>
              </a:rPr>
              <a:t>do solo</a:t>
            </a:r>
          </a:p>
        </p:txBody>
      </p:sp>
      <p:sp>
        <p:nvSpPr>
          <p:cNvPr id="31" name="Forma Livre: Forma 30">
            <a:hlinkClick r:id="rId4" action="ppaction://hlinksldjump"/>
            <a:extLst>
              <a:ext uri="{FF2B5EF4-FFF2-40B4-BE49-F238E27FC236}">
                <a16:creationId xmlns:a16="http://schemas.microsoft.com/office/drawing/2014/main" id="{DE44B044-946D-5767-B9E6-3266034C0F89}"/>
              </a:ext>
            </a:extLst>
          </p:cNvPr>
          <p:cNvSpPr/>
          <p:nvPr/>
        </p:nvSpPr>
        <p:spPr>
          <a:xfrm>
            <a:off x="373665" y="1563210"/>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009547"/>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Condições de Trabalho</a:t>
            </a:r>
          </a:p>
        </p:txBody>
      </p:sp>
      <p:sp>
        <p:nvSpPr>
          <p:cNvPr id="32" name="Forma Livre: Forma 31">
            <a:hlinkClick r:id="rId4" action="ppaction://hlinksldjump"/>
            <a:extLst>
              <a:ext uri="{FF2B5EF4-FFF2-40B4-BE49-F238E27FC236}">
                <a16:creationId xmlns:a16="http://schemas.microsoft.com/office/drawing/2014/main" id="{7B11D58B-7B1E-5FD2-5CDF-4440FFF045FE}"/>
              </a:ext>
            </a:extLst>
          </p:cNvPr>
          <p:cNvSpPr/>
          <p:nvPr/>
        </p:nvSpPr>
        <p:spPr>
          <a:xfrm>
            <a:off x="373664" y="3380133"/>
            <a:ext cx="3050553" cy="576000"/>
          </a:xfrm>
          <a:custGeom>
            <a:avLst/>
            <a:gdLst>
              <a:gd name="connsiteX0" fmla="*/ 96002 w 1870134"/>
              <a:gd name="connsiteY0" fmla="*/ 0 h 576000"/>
              <a:gd name="connsiteX1" fmla="*/ 1870134 w 1870134"/>
              <a:gd name="connsiteY1" fmla="*/ 0 h 576000"/>
              <a:gd name="connsiteX2" fmla="*/ 1827388 w 1870134"/>
              <a:gd name="connsiteY2" fmla="*/ 88736 h 576000"/>
              <a:gd name="connsiteX3" fmla="*/ 1709919 w 1870134"/>
              <a:gd name="connsiteY3" fmla="*/ 467158 h 576000"/>
              <a:gd name="connsiteX4" fmla="*/ 1698947 w 1870134"/>
              <a:gd name="connsiteY4" fmla="*/ 576000 h 576000"/>
              <a:gd name="connsiteX5" fmla="*/ 96002 w 1870134"/>
              <a:gd name="connsiteY5" fmla="*/ 576000 h 576000"/>
              <a:gd name="connsiteX6" fmla="*/ 0 w 1870134"/>
              <a:gd name="connsiteY6" fmla="*/ 479998 h 576000"/>
              <a:gd name="connsiteX7" fmla="*/ 0 w 1870134"/>
              <a:gd name="connsiteY7" fmla="*/ 96002 h 576000"/>
              <a:gd name="connsiteX8" fmla="*/ 96002 w 1870134"/>
              <a:gd name="connsiteY8" fmla="*/ 0 h 5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34" h="576000">
                <a:moveTo>
                  <a:pt x="96002" y="0"/>
                </a:moveTo>
                <a:lnTo>
                  <a:pt x="1870134" y="0"/>
                </a:lnTo>
                <a:lnTo>
                  <a:pt x="1827388" y="88736"/>
                </a:lnTo>
                <a:cubicBezTo>
                  <a:pt x="1776381" y="209331"/>
                  <a:pt x="1736774" y="335922"/>
                  <a:pt x="1709919" y="467158"/>
                </a:cubicBezTo>
                <a:lnTo>
                  <a:pt x="1698947" y="576000"/>
                </a:lnTo>
                <a:lnTo>
                  <a:pt x="96002" y="576000"/>
                </a:lnTo>
                <a:cubicBezTo>
                  <a:pt x="42982" y="576000"/>
                  <a:pt x="0" y="533018"/>
                  <a:pt x="0" y="479998"/>
                </a:cubicBezTo>
                <a:lnTo>
                  <a:pt x="0" y="96002"/>
                </a:lnTo>
                <a:cubicBezTo>
                  <a:pt x="0" y="42982"/>
                  <a:pt x="42982" y="0"/>
                  <a:pt x="96002" y="0"/>
                </a:cubicBezTo>
                <a:close/>
              </a:path>
            </a:pathLst>
          </a:custGeom>
          <a:solidFill>
            <a:srgbClr val="95DAB9"/>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Trabalhadores na cadeia</a:t>
            </a:r>
          </a:p>
          <a:p>
            <a:r>
              <a:rPr lang="pt-BR" sz="1050" b="1">
                <a:effectLst>
                  <a:outerShdw blurRad="38100" dist="38100" dir="2700000" algn="tl">
                    <a:srgbClr val="000000">
                      <a:alpha val="43137"/>
                    </a:srgbClr>
                  </a:outerShdw>
                </a:effectLst>
                <a:latin typeface="HDI-Gerling Sans"/>
              </a:rPr>
              <a:t>de valor</a:t>
            </a:r>
          </a:p>
        </p:txBody>
      </p:sp>
      <p:sp>
        <p:nvSpPr>
          <p:cNvPr id="35" name="Forma Livre: Forma 34">
            <a:hlinkClick r:id="rId4" action="ppaction://hlinksldjump"/>
            <a:extLst>
              <a:ext uri="{FF2B5EF4-FFF2-40B4-BE49-F238E27FC236}">
                <a16:creationId xmlns:a16="http://schemas.microsoft.com/office/drawing/2014/main" id="{024B9A7E-C7C6-CE38-9632-FBB0B278D448}"/>
              </a:ext>
            </a:extLst>
          </p:cNvPr>
          <p:cNvSpPr/>
          <p:nvPr/>
        </p:nvSpPr>
        <p:spPr>
          <a:xfrm>
            <a:off x="373664" y="4786230"/>
            <a:ext cx="4575186" cy="575778"/>
          </a:xfrm>
          <a:custGeom>
            <a:avLst/>
            <a:gdLst>
              <a:gd name="connsiteX0" fmla="*/ 3768700 w 3780000"/>
              <a:gd name="connsiteY0" fmla="*/ 53036 h 575778"/>
              <a:gd name="connsiteX1" fmla="*/ 3772459 w 3780000"/>
              <a:gd name="connsiteY1" fmla="*/ 58611 h 575778"/>
              <a:gd name="connsiteX2" fmla="*/ 3780000 w 3780000"/>
              <a:gd name="connsiteY2" fmla="*/ 95965 h 575778"/>
              <a:gd name="connsiteX3" fmla="*/ 3780000 w 3780000"/>
              <a:gd name="connsiteY3" fmla="*/ 479813 h 575778"/>
              <a:gd name="connsiteX4" fmla="*/ 3772459 w 3780000"/>
              <a:gd name="connsiteY4" fmla="*/ 517167 h 575778"/>
              <a:gd name="connsiteX5" fmla="*/ 3768700 w 3780000"/>
              <a:gd name="connsiteY5" fmla="*/ 522742 h 575778"/>
              <a:gd name="connsiteX6" fmla="*/ 95965 w 3780000"/>
              <a:gd name="connsiteY6" fmla="*/ 0 h 575778"/>
              <a:gd name="connsiteX7" fmla="*/ 2331238 w 3780000"/>
              <a:gd name="connsiteY7" fmla="*/ 0 h 575778"/>
              <a:gd name="connsiteX8" fmla="*/ 2450090 w 3780000"/>
              <a:gd name="connsiteY8" fmla="*/ 107426 h 575778"/>
              <a:gd name="connsiteX9" fmla="*/ 3722499 w 3780000"/>
              <a:gd name="connsiteY9" fmla="*/ 559505 h 575778"/>
              <a:gd name="connsiteX10" fmla="*/ 3735243 w 3780000"/>
              <a:gd name="connsiteY10" fmla="*/ 558896 h 575778"/>
              <a:gd name="connsiteX11" fmla="*/ 3721389 w 3780000"/>
              <a:gd name="connsiteY11" fmla="*/ 568237 h 575778"/>
              <a:gd name="connsiteX12" fmla="*/ 3684035 w 3780000"/>
              <a:gd name="connsiteY12" fmla="*/ 575778 h 575778"/>
              <a:gd name="connsiteX13" fmla="*/ 95965 w 3780000"/>
              <a:gd name="connsiteY13" fmla="*/ 575778 h 575778"/>
              <a:gd name="connsiteX14" fmla="*/ 0 w 3780000"/>
              <a:gd name="connsiteY14" fmla="*/ 479813 h 575778"/>
              <a:gd name="connsiteX15" fmla="*/ 0 w 3780000"/>
              <a:gd name="connsiteY15" fmla="*/ 95965 h 575778"/>
              <a:gd name="connsiteX16" fmla="*/ 95965 w 3780000"/>
              <a:gd name="connsiteY16" fmla="*/ 0 h 57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0000" h="575778">
                <a:moveTo>
                  <a:pt x="3768700" y="53036"/>
                </a:moveTo>
                <a:lnTo>
                  <a:pt x="3772459" y="58611"/>
                </a:lnTo>
                <a:cubicBezTo>
                  <a:pt x="3777315" y="70092"/>
                  <a:pt x="3780000" y="82715"/>
                  <a:pt x="3780000" y="95965"/>
                </a:cubicBezTo>
                <a:lnTo>
                  <a:pt x="3780000" y="479813"/>
                </a:lnTo>
                <a:cubicBezTo>
                  <a:pt x="3780000" y="493063"/>
                  <a:pt x="3777315" y="505686"/>
                  <a:pt x="3772459" y="517167"/>
                </a:cubicBezTo>
                <a:lnTo>
                  <a:pt x="3768700" y="522742"/>
                </a:lnTo>
                <a:close/>
                <a:moveTo>
                  <a:pt x="95965" y="0"/>
                </a:moveTo>
                <a:lnTo>
                  <a:pt x="2331238" y="0"/>
                </a:lnTo>
                <a:lnTo>
                  <a:pt x="2450090" y="107426"/>
                </a:lnTo>
                <a:cubicBezTo>
                  <a:pt x="2819610" y="408812"/>
                  <a:pt x="3271055" y="559505"/>
                  <a:pt x="3722499" y="559505"/>
                </a:cubicBezTo>
                <a:lnTo>
                  <a:pt x="3735243" y="558896"/>
                </a:lnTo>
                <a:lnTo>
                  <a:pt x="3721389" y="568237"/>
                </a:lnTo>
                <a:cubicBezTo>
                  <a:pt x="3709908" y="573093"/>
                  <a:pt x="3697285" y="575778"/>
                  <a:pt x="3684035" y="575778"/>
                </a:cubicBezTo>
                <a:lnTo>
                  <a:pt x="95965" y="575778"/>
                </a:lnTo>
                <a:cubicBezTo>
                  <a:pt x="42965" y="575778"/>
                  <a:pt x="0" y="532813"/>
                  <a:pt x="0" y="479813"/>
                </a:cubicBezTo>
                <a:lnTo>
                  <a:pt x="0" y="95965"/>
                </a:lnTo>
                <a:cubicBezTo>
                  <a:pt x="0" y="42965"/>
                  <a:pt x="42965" y="0"/>
                  <a:pt x="95965" y="0"/>
                </a:cubicBezTo>
                <a:close/>
              </a:path>
            </a:pathLst>
          </a:custGeom>
          <a:solidFill>
            <a:srgbClr val="95DAB9"/>
          </a:solidFill>
          <a:ln>
            <a:no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r>
              <a:rPr lang="pt-BR" sz="1050" b="1">
                <a:effectLst>
                  <a:outerShdw blurRad="38100" dist="38100" dir="2700000" algn="tl">
                    <a:srgbClr val="000000">
                      <a:alpha val="43137"/>
                    </a:srgbClr>
                  </a:outerShdw>
                </a:effectLst>
                <a:latin typeface="HDI-Gerling Sans"/>
              </a:rPr>
              <a:t>Igualdade / </a:t>
            </a:r>
          </a:p>
          <a:p>
            <a:r>
              <a:rPr lang="pt-BR" sz="1050" b="1">
                <a:effectLst>
                  <a:outerShdw blurRad="38100" dist="38100" dir="2700000" algn="tl">
                    <a:srgbClr val="000000">
                      <a:alpha val="43137"/>
                    </a:srgbClr>
                  </a:outerShdw>
                </a:effectLst>
                <a:latin typeface="HDI-Gerling Sans"/>
              </a:rPr>
              <a:t>Não discriminação </a:t>
            </a:r>
          </a:p>
        </p:txBody>
      </p:sp>
      <p:grpSp>
        <p:nvGrpSpPr>
          <p:cNvPr id="7" name="Agrupar 6">
            <a:extLst>
              <a:ext uri="{FF2B5EF4-FFF2-40B4-BE49-F238E27FC236}">
                <a16:creationId xmlns:a16="http://schemas.microsoft.com/office/drawing/2014/main" id="{874B4F8D-BBDF-74B8-E97F-7F1636053770}"/>
              </a:ext>
            </a:extLst>
          </p:cNvPr>
          <p:cNvGrpSpPr/>
          <p:nvPr/>
        </p:nvGrpSpPr>
        <p:grpSpPr>
          <a:xfrm>
            <a:off x="0" y="5978719"/>
            <a:ext cx="11685578" cy="589620"/>
            <a:chOff x="0" y="5978719"/>
            <a:chExt cx="11685578" cy="589620"/>
          </a:xfrm>
        </p:grpSpPr>
        <p:cxnSp>
          <p:nvCxnSpPr>
            <p:cNvPr id="5" name="Conector reto 4">
              <a:extLst>
                <a:ext uri="{FF2B5EF4-FFF2-40B4-BE49-F238E27FC236}">
                  <a16:creationId xmlns:a16="http://schemas.microsoft.com/office/drawing/2014/main" id="{EB7AC328-AFF5-E16C-B5EA-8DE9200EB1D2}"/>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pic>
          <p:nvPicPr>
            <p:cNvPr id="6" name="Imagem 5" descr="Logotipo&#10;&#10;Descrição gerada automaticamente">
              <a:extLst>
                <a:ext uri="{FF2B5EF4-FFF2-40B4-BE49-F238E27FC236}">
                  <a16:creationId xmlns:a16="http://schemas.microsoft.com/office/drawing/2014/main" id="{E9A00256-9955-B6B2-13CA-0F76F6EB3E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1499" y="5978719"/>
              <a:ext cx="954079" cy="589620"/>
            </a:xfrm>
            <a:prstGeom prst="rect">
              <a:avLst/>
            </a:prstGeom>
          </p:spPr>
        </p:pic>
      </p:grpSp>
      <p:sp>
        <p:nvSpPr>
          <p:cNvPr id="8" name="Retângulo 7">
            <a:extLst>
              <a:ext uri="{FF2B5EF4-FFF2-40B4-BE49-F238E27FC236}">
                <a16:creationId xmlns:a16="http://schemas.microsoft.com/office/drawing/2014/main" id="{FDAEA025-76F8-0F41-3A54-D4328D19553A}"/>
              </a:ext>
            </a:extLst>
          </p:cNvPr>
          <p:cNvSpPr/>
          <p:nvPr/>
        </p:nvSpPr>
        <p:spPr>
          <a:xfrm>
            <a:off x="539309" y="6272485"/>
            <a:ext cx="4077976"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e Riscos de Sustentabilidade</a:t>
            </a:r>
          </a:p>
        </p:txBody>
      </p:sp>
      <p:sp>
        <p:nvSpPr>
          <p:cNvPr id="2" name="TextBox 9">
            <a:extLst>
              <a:ext uri="{FF2B5EF4-FFF2-40B4-BE49-F238E27FC236}">
                <a16:creationId xmlns:a16="http://schemas.microsoft.com/office/drawing/2014/main" id="{BBF14E4B-233F-4CC9-2A69-52D517B8706E}"/>
              </a:ext>
            </a:extLst>
          </p:cNvPr>
          <p:cNvSpPr txBox="1"/>
          <p:nvPr/>
        </p:nvSpPr>
        <p:spPr>
          <a:xfrm>
            <a:off x="563154" y="277303"/>
            <a:ext cx="11122424" cy="307777"/>
          </a:xfrm>
          <a:prstGeom prst="rect">
            <a:avLst/>
          </a:prstGeom>
          <a:noFill/>
        </p:spPr>
        <p:txBody>
          <a:bodyPr wrap="square" rtlCol="0">
            <a:spAutoFit/>
          </a:bodyPr>
          <a:lstStyle/>
          <a:p>
            <a:pPr algn="just"/>
            <a:r>
              <a:rPr lang="pt-BR" sz="1400" b="1">
                <a:solidFill>
                  <a:srgbClr val="404040"/>
                </a:solidFill>
                <a:latin typeface="HDI-Gerling Sans"/>
                <a:cs typeface="Arial" panose="020B0604020202020204" pitchFamily="34" charset="0"/>
              </a:rPr>
              <a:t>Como resultado, os 5 temas materiais da HDI Global passaram a ser os seguintes:</a:t>
            </a:r>
          </a:p>
        </p:txBody>
      </p:sp>
      <p:graphicFrame>
        <p:nvGraphicFramePr>
          <p:cNvPr id="17" name="Gráfico 16">
            <a:extLst>
              <a:ext uri="{FF2B5EF4-FFF2-40B4-BE49-F238E27FC236}">
                <a16:creationId xmlns:a16="http://schemas.microsoft.com/office/drawing/2014/main" id="{5E1CE47D-E28B-659F-18A6-7880D59FD47B}"/>
              </a:ext>
            </a:extLst>
          </p:cNvPr>
          <p:cNvGraphicFramePr/>
          <p:nvPr>
            <p:extLst>
              <p:ext uri="{D42A27DB-BD31-4B8C-83A1-F6EECF244321}">
                <p14:modId xmlns:p14="http://schemas.microsoft.com/office/powerpoint/2010/main" val="4048767103"/>
              </p:ext>
            </p:extLst>
          </p:nvPr>
        </p:nvGraphicFramePr>
        <p:xfrm>
          <a:off x="1603413" y="1162448"/>
          <a:ext cx="5414400" cy="4402800"/>
        </p:xfrm>
        <a:graphic>
          <a:graphicData uri="http://schemas.openxmlformats.org/drawingml/2006/chart">
            <c:chart xmlns:c="http://schemas.openxmlformats.org/drawingml/2006/chart" xmlns:r="http://schemas.openxmlformats.org/officeDocument/2006/relationships" r:id="rId6"/>
          </a:graphicData>
        </a:graphic>
      </p:graphicFrame>
      <p:pic>
        <p:nvPicPr>
          <p:cNvPr id="22" name="Gráfico 21" descr="Brinde estrutura de tópicos">
            <a:hlinkClick r:id="" action="ppaction://noaction"/>
            <a:extLst>
              <a:ext uri="{FF2B5EF4-FFF2-40B4-BE49-F238E27FC236}">
                <a16:creationId xmlns:a16="http://schemas.microsoft.com/office/drawing/2014/main" id="{E53FEA3E-BC71-9FA8-70EB-048076B008B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0498" y="4437641"/>
            <a:ext cx="740443" cy="740443"/>
          </a:xfrm>
          <a:prstGeom prst="rect">
            <a:avLst/>
          </a:prstGeom>
        </p:spPr>
      </p:pic>
      <p:pic>
        <p:nvPicPr>
          <p:cNvPr id="23" name="Imagem 22" descr="Ícone&#10;&#10;Descrição gerada automaticamente">
            <a:extLst>
              <a:ext uri="{FF2B5EF4-FFF2-40B4-BE49-F238E27FC236}">
                <a16:creationId xmlns:a16="http://schemas.microsoft.com/office/drawing/2014/main" id="{BA58B4AD-2675-195F-DE6B-52BC11EC0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9632" y="1865445"/>
            <a:ext cx="414217" cy="523221"/>
          </a:xfrm>
          <a:prstGeom prst="rect">
            <a:avLst/>
          </a:prstGeom>
        </p:spPr>
      </p:pic>
      <p:pic>
        <p:nvPicPr>
          <p:cNvPr id="24" name="Imagem 23" descr="Ícone&#10;&#10;Descrição gerada automaticamente">
            <a:extLst>
              <a:ext uri="{FF2B5EF4-FFF2-40B4-BE49-F238E27FC236}">
                <a16:creationId xmlns:a16="http://schemas.microsoft.com/office/drawing/2014/main" id="{B3F1A19B-E186-0E73-50A0-969D294FE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8850" y="1845684"/>
            <a:ext cx="476894" cy="523221"/>
          </a:xfrm>
          <a:prstGeom prst="rect">
            <a:avLst/>
          </a:prstGeom>
        </p:spPr>
      </p:pic>
      <p:pic>
        <p:nvPicPr>
          <p:cNvPr id="25" name="Imagem 24" descr="Ícone&#10;&#10;Descrição gerada automaticamente">
            <a:extLst>
              <a:ext uri="{FF2B5EF4-FFF2-40B4-BE49-F238E27FC236}">
                <a16:creationId xmlns:a16="http://schemas.microsoft.com/office/drawing/2014/main" id="{45561771-1BC0-E3F6-22F0-5432D23963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5744" y="3389523"/>
            <a:ext cx="543923" cy="543923"/>
          </a:xfrm>
          <a:prstGeom prst="rect">
            <a:avLst/>
          </a:prstGeom>
        </p:spPr>
      </p:pic>
      <p:pic>
        <p:nvPicPr>
          <p:cNvPr id="26" name="Imagem 25" descr="Ícone&#10;&#10;Descrição gerada automaticamente">
            <a:extLst>
              <a:ext uri="{FF2B5EF4-FFF2-40B4-BE49-F238E27FC236}">
                <a16:creationId xmlns:a16="http://schemas.microsoft.com/office/drawing/2014/main" id="{66AD18F7-C11A-03D7-6307-E315D27276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7249" y="3552175"/>
            <a:ext cx="490488" cy="476132"/>
          </a:xfrm>
          <a:prstGeom prst="rect">
            <a:avLst/>
          </a:prstGeom>
        </p:spPr>
      </p:pic>
      <p:sp>
        <p:nvSpPr>
          <p:cNvPr id="28" name="Elipse 27">
            <a:extLst>
              <a:ext uri="{FF2B5EF4-FFF2-40B4-BE49-F238E27FC236}">
                <a16:creationId xmlns:a16="http://schemas.microsoft.com/office/drawing/2014/main" id="{7212CD7C-92FF-7653-7B03-20874F715284}"/>
              </a:ext>
            </a:extLst>
          </p:cNvPr>
          <p:cNvSpPr/>
          <p:nvPr/>
        </p:nvSpPr>
        <p:spPr>
          <a:xfrm>
            <a:off x="3782991" y="2784010"/>
            <a:ext cx="1080000" cy="108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a:extLst>
              <a:ext uri="{FF2B5EF4-FFF2-40B4-BE49-F238E27FC236}">
                <a16:creationId xmlns:a16="http://schemas.microsoft.com/office/drawing/2014/main" id="{F2511F82-C8A7-4728-CFC9-E53722F76F66}"/>
              </a:ext>
            </a:extLst>
          </p:cNvPr>
          <p:cNvPicPr>
            <a:picLocks noChangeAspect="1"/>
          </p:cNvPicPr>
          <p:nvPr/>
        </p:nvPicPr>
        <p:blipFill>
          <a:blip r:embed="rId13"/>
          <a:stretch>
            <a:fillRect/>
          </a:stretch>
        </p:blipFill>
        <p:spPr>
          <a:xfrm>
            <a:off x="4000509" y="3182138"/>
            <a:ext cx="636158" cy="252063"/>
          </a:xfrm>
          <a:prstGeom prst="rect">
            <a:avLst/>
          </a:prstGeom>
        </p:spPr>
      </p:pic>
      <p:sp>
        <p:nvSpPr>
          <p:cNvPr id="4" name="TextBox 9">
            <a:extLst>
              <a:ext uri="{FF2B5EF4-FFF2-40B4-BE49-F238E27FC236}">
                <a16:creationId xmlns:a16="http://schemas.microsoft.com/office/drawing/2014/main" id="{55E473E9-16F6-4CD2-1687-8CA7548A4A10}"/>
              </a:ext>
            </a:extLst>
          </p:cNvPr>
          <p:cNvSpPr txBox="1"/>
          <p:nvPr/>
        </p:nvSpPr>
        <p:spPr>
          <a:xfrm>
            <a:off x="563154" y="544411"/>
            <a:ext cx="11122424" cy="400110"/>
          </a:xfrm>
          <a:prstGeom prst="rect">
            <a:avLst/>
          </a:prstGeom>
          <a:noFill/>
        </p:spPr>
        <p:txBody>
          <a:bodyPr wrap="square" rtlCol="0">
            <a:spAutoFit/>
          </a:bodyPr>
          <a:lstStyle/>
          <a:p>
            <a:pPr algn="just"/>
            <a:r>
              <a:rPr lang="pt-BR" sz="2000" b="1">
                <a:solidFill>
                  <a:srgbClr val="017337"/>
                </a:solidFill>
                <a:latin typeface="HDI-Gerling Sans"/>
                <a:cs typeface="Arial" panose="020B0604020202020204" pitchFamily="34" charset="0"/>
              </a:rPr>
              <a:t>Social</a:t>
            </a:r>
          </a:p>
        </p:txBody>
      </p:sp>
      <p:sp>
        <p:nvSpPr>
          <p:cNvPr id="9" name="Retângulo: Cantos Arredondados 8">
            <a:extLst>
              <a:ext uri="{FF2B5EF4-FFF2-40B4-BE49-F238E27FC236}">
                <a16:creationId xmlns:a16="http://schemas.microsoft.com/office/drawing/2014/main" id="{2B29BAC5-36DD-CFE7-B1D6-496E1DF49BD8}"/>
              </a:ext>
            </a:extLst>
          </p:cNvPr>
          <p:cNvSpPr/>
          <p:nvPr/>
        </p:nvSpPr>
        <p:spPr>
          <a:xfrm>
            <a:off x="8658418" y="1378149"/>
            <a:ext cx="3027159" cy="4101223"/>
          </a:xfrm>
          <a:prstGeom prst="roundRect">
            <a:avLst>
              <a:gd name="adj" fmla="val 3675"/>
            </a:avLst>
          </a:prstGeom>
          <a:solidFill>
            <a:srgbClr val="0D7A41"/>
          </a:solidFill>
          <a:ln w="9525" cap="flat" cmpd="sng" algn="ctr">
            <a:noFill/>
            <a:prstDash val="solid"/>
          </a:ln>
          <a:effectLst>
            <a:outerShdw blurRad="40000" dist="23000" dir="5400000" rotWithShape="0">
              <a:srgbClr val="000000">
                <a:alpha val="35000"/>
              </a:srgbClr>
            </a:outerShdw>
          </a:effectLst>
        </p:spPr>
        <p:txBody>
          <a:bodyPr wrap="square" lIns="360000" tIns="252000" rIns="360000" bIns="252000" rtlCol="0" anchor="ctr">
            <a:noAutofit/>
          </a:bodyPr>
          <a:lstStyle/>
          <a:p>
            <a:pPr marL="171450" marR="0" lvl="0" indent="-1714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200" b="1"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Condições de trabalho: </a:t>
            </a:r>
            <a:r>
              <a:rPr kumimoji="0" lang="pt-BR" sz="1200" i="0" u="none" strike="noStrike" kern="1200" cap="none" spc="0" normalizeH="0" baseline="0" noProof="0">
                <a:ln>
                  <a:noFill/>
                </a:ln>
                <a:solidFill>
                  <a:srgbClr val="FFFFFF"/>
                </a:solidFill>
                <a:effectLst/>
                <a:uLnTx/>
                <a:uFillTx/>
                <a:latin typeface="HDI-Gerling Sans" charset="0"/>
                <a:ea typeface="HDI-Gerling Sans" charset="0"/>
                <a:cs typeface="HDI-Gerling Sans" charset="0"/>
              </a:rPr>
              <a:t>Riscos relacionados ao emprego seguro, horários de trabalho adequados, salários dignos, negociação coletiva, diálogo social, liberdade de associação, existência de conselhos de empresa e direitos dos trabalhadores.</a:t>
            </a:r>
          </a:p>
          <a:p>
            <a:pPr marL="0" marR="0" lvl="0" indent="0" algn="l" defTabSz="521437" rtl="0" eaLnBrk="1" fontAlgn="auto" latinLnBrk="0" hangingPunct="1">
              <a:lnSpc>
                <a:spcPct val="100000"/>
              </a:lnSpc>
              <a:spcBef>
                <a:spcPts val="0"/>
              </a:spcBef>
              <a:spcAft>
                <a:spcPts val="0"/>
              </a:spcAft>
              <a:buClrTx/>
              <a:buSzTx/>
              <a:buFontTx/>
              <a:buNone/>
              <a:tabLst/>
              <a:defRPr/>
            </a:pPr>
            <a:endParaRPr kumimoji="0" lang="pt-BR" sz="1200" i="0" u="none" strike="noStrike" kern="1200" cap="none" spc="0" normalizeH="0" baseline="0" noProof="0">
              <a:ln>
                <a:noFill/>
              </a:ln>
              <a:solidFill>
                <a:srgbClr val="FFFFFF"/>
              </a:solidFill>
              <a:effectLst/>
              <a:uLnTx/>
              <a:uFillTx/>
              <a:latin typeface="HDI-Gerling Sans" charset="0"/>
              <a:ea typeface="HDI-Gerling Sans" charset="0"/>
              <a:cs typeface="HDI-Gerling Sans" charset="0"/>
            </a:endParaRPr>
          </a:p>
        </p:txBody>
      </p:sp>
    </p:spTree>
    <p:extLst>
      <p:ext uri="{BB962C8B-B14F-4D97-AF65-F5344CB8AC3E}">
        <p14:creationId xmlns:p14="http://schemas.microsoft.com/office/powerpoint/2010/main" val="219037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p:cNvSpPr txBox="1"/>
          <p:nvPr/>
        </p:nvSpPr>
        <p:spPr>
          <a:xfrm>
            <a:off x="7283236" y="4458804"/>
            <a:ext cx="3003643" cy="646331"/>
          </a:xfrm>
          <a:prstGeom prst="rect">
            <a:avLst/>
          </a:prstGeom>
          <a:noFill/>
        </p:spPr>
        <p:txBody>
          <a:bodyPr wrap="none" rtlCol="0">
            <a:spAutoFit/>
          </a:bodyPr>
          <a:lstStyle/>
          <a:p>
            <a:pPr defTabSz="521437"/>
            <a:r>
              <a:rPr lang="en-US">
                <a:solidFill>
                  <a:srgbClr val="8A8C8E"/>
                </a:solidFill>
                <a:latin typeface="HDI-Gerling Sans" charset="0"/>
                <a:ea typeface="HDI-Gerling Sans" charset="0"/>
                <a:cs typeface="HDI-Gerling Sans" charset="0"/>
              </a:rPr>
              <a:t>sustentabilidade@hdi.com.br </a:t>
            </a:r>
            <a:endParaRPr lang="en-US">
              <a:solidFill>
                <a:srgbClr val="8A8C8E">
                  <a:lumMod val="60000"/>
                  <a:lumOff val="40000"/>
                </a:srgbClr>
              </a:solidFill>
              <a:latin typeface="HDI-Gerling Sans" charset="0"/>
              <a:ea typeface="HDI-Gerling Sans" charset="0"/>
              <a:cs typeface="HDI-Gerling Sans" charset="0"/>
            </a:endParaRPr>
          </a:p>
          <a:p>
            <a:pPr defTabSz="521437"/>
            <a:r>
              <a:rPr lang="en-US">
                <a:solidFill>
                  <a:srgbClr val="8A8C8E"/>
                </a:solidFill>
                <a:latin typeface="HDI-Gerling Sans" charset="0"/>
                <a:ea typeface="HDI-Gerling Sans" charset="0"/>
                <a:cs typeface="HDI-Gerling Sans" charset="0"/>
              </a:rPr>
              <a:t> </a:t>
            </a:r>
            <a:endParaRPr lang="en-US">
              <a:solidFill>
                <a:srgbClr val="8A8C8E">
                  <a:lumMod val="60000"/>
                  <a:lumOff val="40000"/>
                </a:srgbClr>
              </a:solidFill>
              <a:latin typeface="HDI-Gerling Sans" charset="0"/>
              <a:ea typeface="HDI-Gerling Sans" charset="0"/>
              <a:cs typeface="HDI-Gerling Sans" charset="0"/>
            </a:endParaRPr>
          </a:p>
        </p:txBody>
      </p:sp>
      <p:sp>
        <p:nvSpPr>
          <p:cNvPr id="9" name="Footer Placeholder 4"/>
          <p:cNvSpPr txBox="1">
            <a:spLocks/>
          </p:cNvSpPr>
          <p:nvPr/>
        </p:nvSpPr>
        <p:spPr>
          <a:xfrm>
            <a:off x="7283236" y="3868862"/>
            <a:ext cx="4248472" cy="589942"/>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000">
                <a:solidFill>
                  <a:srgbClr val="0D7A41"/>
                </a:solidFill>
                <a:latin typeface="HDI-Gerling Sans" charset="0"/>
                <a:ea typeface="HDI-Gerling Sans" charset="0"/>
                <a:cs typeface="HDI-Gerling Sans" charset="0"/>
              </a:rPr>
              <a:t>Em </a:t>
            </a:r>
            <a:r>
              <a:rPr lang="en-US" sz="2000" err="1">
                <a:solidFill>
                  <a:srgbClr val="0D7A41"/>
                </a:solidFill>
                <a:latin typeface="HDI-Gerling Sans" charset="0"/>
                <a:ea typeface="HDI-Gerling Sans" charset="0"/>
                <a:cs typeface="HDI-Gerling Sans" charset="0"/>
              </a:rPr>
              <a:t>caso</a:t>
            </a:r>
            <a:r>
              <a:rPr lang="en-US" sz="2000">
                <a:solidFill>
                  <a:srgbClr val="0D7A41"/>
                </a:solidFill>
                <a:latin typeface="HDI-Gerling Sans" charset="0"/>
                <a:ea typeface="HDI-Gerling Sans" charset="0"/>
                <a:cs typeface="HDI-Gerling Sans" charset="0"/>
              </a:rPr>
              <a:t> de </a:t>
            </a:r>
            <a:r>
              <a:rPr lang="en-US" sz="2000" err="1">
                <a:solidFill>
                  <a:srgbClr val="0D7A41"/>
                </a:solidFill>
                <a:latin typeface="HDI-Gerling Sans" charset="0"/>
                <a:ea typeface="HDI-Gerling Sans" charset="0"/>
                <a:cs typeface="HDI-Gerling Sans" charset="0"/>
              </a:rPr>
              <a:t>dúvidas</a:t>
            </a:r>
            <a:r>
              <a:rPr lang="en-US" sz="2000">
                <a:solidFill>
                  <a:srgbClr val="0D7A41"/>
                </a:solidFill>
                <a:latin typeface="HDI-Gerling Sans" charset="0"/>
                <a:ea typeface="HDI-Gerling Sans" charset="0"/>
                <a:cs typeface="HDI-Gerling Sans" charset="0"/>
              </a:rPr>
              <a:t> </a:t>
            </a:r>
            <a:r>
              <a:rPr lang="en-US" sz="2000" err="1">
                <a:solidFill>
                  <a:srgbClr val="0D7A41"/>
                </a:solidFill>
                <a:latin typeface="HDI-Gerling Sans" charset="0"/>
                <a:ea typeface="HDI-Gerling Sans" charset="0"/>
                <a:cs typeface="HDI-Gerling Sans" charset="0"/>
              </a:rPr>
              <a:t>ou</a:t>
            </a:r>
            <a:r>
              <a:rPr lang="en-US" sz="2000">
                <a:solidFill>
                  <a:srgbClr val="0D7A41"/>
                </a:solidFill>
                <a:latin typeface="HDI-Gerling Sans" charset="0"/>
                <a:ea typeface="HDI-Gerling Sans" charset="0"/>
                <a:cs typeface="HDI-Gerling Sans" charset="0"/>
              </a:rPr>
              <a:t> </a:t>
            </a:r>
            <a:r>
              <a:rPr lang="en-US" sz="2000" err="1">
                <a:solidFill>
                  <a:srgbClr val="0D7A41"/>
                </a:solidFill>
                <a:latin typeface="HDI-Gerling Sans" charset="0"/>
                <a:ea typeface="HDI-Gerling Sans" charset="0"/>
                <a:cs typeface="HDI-Gerling Sans" charset="0"/>
              </a:rPr>
              <a:t>sugestões</a:t>
            </a:r>
            <a:br>
              <a:rPr lang="en-US" sz="2000">
                <a:solidFill>
                  <a:srgbClr val="0D7A41"/>
                </a:solidFill>
                <a:latin typeface="HDI-Gerling Sans" charset="0"/>
                <a:ea typeface="HDI-Gerling Sans" charset="0"/>
                <a:cs typeface="HDI-Gerling Sans" charset="0"/>
              </a:rPr>
            </a:br>
            <a:r>
              <a:rPr lang="en-US" sz="2000" err="1">
                <a:solidFill>
                  <a:srgbClr val="0D7A41"/>
                </a:solidFill>
                <a:latin typeface="HDI-Gerling Sans" charset="0"/>
                <a:ea typeface="HDI-Gerling Sans" charset="0"/>
                <a:cs typeface="HDI-Gerling Sans" charset="0"/>
              </a:rPr>
              <a:t>sobre</a:t>
            </a:r>
            <a:r>
              <a:rPr lang="en-US" sz="2000">
                <a:solidFill>
                  <a:srgbClr val="0D7A41"/>
                </a:solidFill>
                <a:latin typeface="HDI-Gerling Sans" charset="0"/>
                <a:ea typeface="HDI-Gerling Sans" charset="0"/>
                <a:cs typeface="HDI-Gerling Sans" charset="0"/>
              </a:rPr>
              <a:t> </a:t>
            </a:r>
            <a:r>
              <a:rPr lang="en-US" sz="2000" err="1">
                <a:solidFill>
                  <a:srgbClr val="0D7A41"/>
                </a:solidFill>
                <a:latin typeface="HDI-Gerling Sans" charset="0"/>
                <a:ea typeface="HDI-Gerling Sans" charset="0"/>
                <a:cs typeface="HDI-Gerling Sans" charset="0"/>
              </a:rPr>
              <a:t>esse</a:t>
            </a:r>
            <a:r>
              <a:rPr lang="en-US" sz="2000">
                <a:solidFill>
                  <a:srgbClr val="0D7A41"/>
                </a:solidFill>
                <a:latin typeface="HDI-Gerling Sans" charset="0"/>
                <a:ea typeface="HDI-Gerling Sans" charset="0"/>
                <a:cs typeface="HDI-Gerling Sans" charset="0"/>
              </a:rPr>
              <a:t> material </a:t>
            </a:r>
            <a:r>
              <a:rPr lang="en-US" sz="2000" err="1">
                <a:solidFill>
                  <a:srgbClr val="0D7A41"/>
                </a:solidFill>
                <a:latin typeface="HDI-Gerling Sans" charset="0"/>
                <a:ea typeface="HDI-Gerling Sans" charset="0"/>
                <a:cs typeface="HDI-Gerling Sans" charset="0"/>
              </a:rPr>
              <a:t>envie</a:t>
            </a:r>
            <a:r>
              <a:rPr lang="en-US" sz="2000">
                <a:solidFill>
                  <a:srgbClr val="0D7A41"/>
                </a:solidFill>
                <a:latin typeface="HDI-Gerling Sans" charset="0"/>
                <a:ea typeface="HDI-Gerling Sans" charset="0"/>
                <a:cs typeface="HDI-Gerling Sans" charset="0"/>
              </a:rPr>
              <a:t> email para:</a:t>
            </a:r>
            <a:endParaRPr lang="en-US" sz="2000">
              <a:solidFill>
                <a:srgbClr val="8A8C8E">
                  <a:lumMod val="60000"/>
                  <a:lumOff val="40000"/>
                </a:srgbClr>
              </a:solidFill>
              <a:latin typeface="HDI-Gerling Sans" charset="0"/>
              <a:ea typeface="HDI-Gerling Sans" charset="0"/>
              <a:cs typeface="HDI-Gerling Sans" charset="0"/>
            </a:endParaRPr>
          </a:p>
        </p:txBody>
      </p:sp>
      <p:sp>
        <p:nvSpPr>
          <p:cNvPr id="10" name="TextBox 5"/>
          <p:cNvSpPr txBox="1"/>
          <p:nvPr/>
        </p:nvSpPr>
        <p:spPr>
          <a:xfrm>
            <a:off x="7283236" y="4864080"/>
            <a:ext cx="2866106" cy="369332"/>
          </a:xfrm>
          <a:prstGeom prst="rect">
            <a:avLst/>
          </a:prstGeom>
          <a:noFill/>
        </p:spPr>
        <p:txBody>
          <a:bodyPr wrap="none" rtlCol="0">
            <a:spAutoFit/>
          </a:bodyPr>
          <a:lstStyle/>
          <a:p>
            <a:pPr defTabSz="521437"/>
            <a:r>
              <a:rPr lang="en-US">
                <a:solidFill>
                  <a:srgbClr val="8A8C8E">
                    <a:lumMod val="75000"/>
                  </a:srgbClr>
                </a:solidFill>
                <a:latin typeface="HDI-Gerling Sans" charset="0"/>
                <a:ea typeface="HDI-Gerling Sans" charset="0"/>
                <a:cs typeface="HDI-Gerling Sans" charset="0"/>
              </a:rPr>
              <a:t>www.hdiglobalbrasil.com.br</a:t>
            </a:r>
          </a:p>
        </p:txBody>
      </p:sp>
      <p:grpSp>
        <p:nvGrpSpPr>
          <p:cNvPr id="22" name="Agrupar 21">
            <a:extLst>
              <a:ext uri="{FF2B5EF4-FFF2-40B4-BE49-F238E27FC236}">
                <a16:creationId xmlns:a16="http://schemas.microsoft.com/office/drawing/2014/main" id="{260D6DA4-592C-3D5A-50B5-AC6E137B5F38}"/>
              </a:ext>
            </a:extLst>
          </p:cNvPr>
          <p:cNvGrpSpPr/>
          <p:nvPr/>
        </p:nvGrpSpPr>
        <p:grpSpPr>
          <a:xfrm>
            <a:off x="0" y="0"/>
            <a:ext cx="12192000" cy="694481"/>
            <a:chOff x="0" y="-11573"/>
            <a:chExt cx="12192000" cy="694481"/>
          </a:xfrm>
        </p:grpSpPr>
        <p:sp>
          <p:nvSpPr>
            <p:cNvPr id="5" name="Retângulo 4">
              <a:extLst>
                <a:ext uri="{FF2B5EF4-FFF2-40B4-BE49-F238E27FC236}">
                  <a16:creationId xmlns:a16="http://schemas.microsoft.com/office/drawing/2014/main" id="{2E9FB966-8732-EDE5-C759-415F85999C01}"/>
                </a:ext>
              </a:extLst>
            </p:cNvPr>
            <p:cNvSpPr/>
            <p:nvPr/>
          </p:nvSpPr>
          <p:spPr>
            <a:xfrm>
              <a:off x="0" y="-11573"/>
              <a:ext cx="474562" cy="694481"/>
            </a:xfrm>
            <a:prstGeom prst="rect">
              <a:avLst/>
            </a:prstGeom>
            <a:solidFill>
              <a:srgbClr val="00A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7D679F2F-58B6-60B9-03F2-C062D0AC4F61}"/>
                </a:ext>
              </a:extLst>
            </p:cNvPr>
            <p:cNvSpPr/>
            <p:nvPr/>
          </p:nvSpPr>
          <p:spPr>
            <a:xfrm>
              <a:off x="1920240" y="-11573"/>
              <a:ext cx="1432559" cy="694481"/>
            </a:xfrm>
            <a:prstGeom prst="rect">
              <a:avLst/>
            </a:prstGeom>
            <a:solidFill>
              <a:srgbClr val="00A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7370A58A-9DBA-75F5-1F3C-77C45C8B78F6}"/>
                </a:ext>
              </a:extLst>
            </p:cNvPr>
            <p:cNvSpPr/>
            <p:nvPr/>
          </p:nvSpPr>
          <p:spPr>
            <a:xfrm>
              <a:off x="5492954" y="-11573"/>
              <a:ext cx="1436164" cy="694481"/>
            </a:xfrm>
            <a:prstGeom prst="rect">
              <a:avLst/>
            </a:prstGeom>
            <a:solidFill>
              <a:srgbClr val="00A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237DC798-2A7D-F369-FFA8-EAC32755E7FF}"/>
                </a:ext>
              </a:extLst>
            </p:cNvPr>
            <p:cNvSpPr/>
            <p:nvPr/>
          </p:nvSpPr>
          <p:spPr>
            <a:xfrm>
              <a:off x="474562" y="-11573"/>
              <a:ext cx="714158"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3D6A631D-4DC9-BA11-9615-7F3BAC044EC9}"/>
                </a:ext>
              </a:extLst>
            </p:cNvPr>
            <p:cNvSpPr/>
            <p:nvPr/>
          </p:nvSpPr>
          <p:spPr>
            <a:xfrm>
              <a:off x="4067600" y="-11573"/>
              <a:ext cx="714158"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1FB24C1-1B60-6EF3-7962-AD79C9B2D20E}"/>
                </a:ext>
              </a:extLst>
            </p:cNvPr>
            <p:cNvSpPr/>
            <p:nvPr/>
          </p:nvSpPr>
          <p:spPr>
            <a:xfrm>
              <a:off x="7640314" y="-11573"/>
              <a:ext cx="2164086"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1866C370-F83F-7D6D-C2D9-6C43983C3801}"/>
                </a:ext>
              </a:extLst>
            </p:cNvPr>
            <p:cNvSpPr/>
            <p:nvPr/>
          </p:nvSpPr>
          <p:spPr>
            <a:xfrm>
              <a:off x="3353442" y="-11573"/>
              <a:ext cx="714158"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4F84AFD0-0C0F-A611-61DA-A5CD25A94C35}"/>
                </a:ext>
              </a:extLst>
            </p:cNvPr>
            <p:cNvSpPr/>
            <p:nvPr/>
          </p:nvSpPr>
          <p:spPr>
            <a:xfrm>
              <a:off x="1188719" y="-11573"/>
              <a:ext cx="730877"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3CD0DD84-55B1-55D8-E77B-9388305488B1}"/>
                </a:ext>
              </a:extLst>
            </p:cNvPr>
            <p:cNvSpPr/>
            <p:nvPr/>
          </p:nvSpPr>
          <p:spPr>
            <a:xfrm>
              <a:off x="4781758" y="-11573"/>
              <a:ext cx="714158"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BA964514-4634-75DC-AE83-91706FCDCCFB}"/>
                </a:ext>
              </a:extLst>
            </p:cNvPr>
            <p:cNvSpPr/>
            <p:nvPr/>
          </p:nvSpPr>
          <p:spPr>
            <a:xfrm>
              <a:off x="6926157" y="-11573"/>
              <a:ext cx="714158"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4D4592CF-D657-AD03-5A42-F4673117198C}"/>
                </a:ext>
              </a:extLst>
            </p:cNvPr>
            <p:cNvSpPr/>
            <p:nvPr/>
          </p:nvSpPr>
          <p:spPr>
            <a:xfrm>
              <a:off x="9804400" y="-11573"/>
              <a:ext cx="2160480"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8124DF2F-B693-C662-19F1-5A3E1F41A146}"/>
                </a:ext>
              </a:extLst>
            </p:cNvPr>
            <p:cNvSpPr/>
            <p:nvPr/>
          </p:nvSpPr>
          <p:spPr>
            <a:xfrm>
              <a:off x="11964880" y="-11573"/>
              <a:ext cx="227120" cy="694481"/>
            </a:xfrm>
            <a:prstGeom prst="rect">
              <a:avLst/>
            </a:prstGeom>
            <a:solidFill>
              <a:srgbClr val="00A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6" name="Agrupar 35">
            <a:extLst>
              <a:ext uri="{FF2B5EF4-FFF2-40B4-BE49-F238E27FC236}">
                <a16:creationId xmlns:a16="http://schemas.microsoft.com/office/drawing/2014/main" id="{BE4EE476-1938-F07E-9D31-58EECF0C13C9}"/>
              </a:ext>
            </a:extLst>
          </p:cNvPr>
          <p:cNvGrpSpPr/>
          <p:nvPr/>
        </p:nvGrpSpPr>
        <p:grpSpPr>
          <a:xfrm>
            <a:off x="0" y="6163519"/>
            <a:ext cx="12192000" cy="694481"/>
            <a:chOff x="0" y="5842064"/>
            <a:chExt cx="12192000" cy="694481"/>
          </a:xfrm>
        </p:grpSpPr>
        <p:sp>
          <p:nvSpPr>
            <p:cNvPr id="24" name="Retângulo 23">
              <a:extLst>
                <a:ext uri="{FF2B5EF4-FFF2-40B4-BE49-F238E27FC236}">
                  <a16:creationId xmlns:a16="http://schemas.microsoft.com/office/drawing/2014/main" id="{205C39FA-6260-7C6A-F2F9-D0271F0D767E}"/>
                </a:ext>
              </a:extLst>
            </p:cNvPr>
            <p:cNvSpPr/>
            <p:nvPr/>
          </p:nvSpPr>
          <p:spPr>
            <a:xfrm>
              <a:off x="0" y="5842064"/>
              <a:ext cx="474562"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B97BBC03-6E27-AD3A-F3B9-1D627A0807C2}"/>
                </a:ext>
              </a:extLst>
            </p:cNvPr>
            <p:cNvSpPr/>
            <p:nvPr/>
          </p:nvSpPr>
          <p:spPr>
            <a:xfrm>
              <a:off x="1920240" y="5842064"/>
              <a:ext cx="1432559"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2A7966A2-B7E7-5BE6-285C-42401696F704}"/>
                </a:ext>
              </a:extLst>
            </p:cNvPr>
            <p:cNvSpPr/>
            <p:nvPr/>
          </p:nvSpPr>
          <p:spPr>
            <a:xfrm>
              <a:off x="5492953" y="5842064"/>
              <a:ext cx="1436165"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8C56D92A-0227-14B5-A61B-880584E49C6B}"/>
                </a:ext>
              </a:extLst>
            </p:cNvPr>
            <p:cNvSpPr/>
            <p:nvPr/>
          </p:nvSpPr>
          <p:spPr>
            <a:xfrm>
              <a:off x="474562" y="5842064"/>
              <a:ext cx="714158"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71EBB45D-C292-8AA4-9A9F-86C0983E262F}"/>
                </a:ext>
              </a:extLst>
            </p:cNvPr>
            <p:cNvSpPr/>
            <p:nvPr/>
          </p:nvSpPr>
          <p:spPr>
            <a:xfrm>
              <a:off x="4067599" y="5842064"/>
              <a:ext cx="1425355"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B332D81D-E899-6256-0B7A-2C72A75756A1}"/>
                </a:ext>
              </a:extLst>
            </p:cNvPr>
            <p:cNvSpPr/>
            <p:nvPr/>
          </p:nvSpPr>
          <p:spPr>
            <a:xfrm>
              <a:off x="7630158" y="5842064"/>
              <a:ext cx="2174242" cy="694481"/>
            </a:xfrm>
            <a:prstGeom prst="rect">
              <a:avLst/>
            </a:prstGeom>
            <a:solidFill>
              <a:srgbClr val="00A0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id="{4934D4CE-7D96-DDE5-839C-CA483DE37BD0}"/>
                </a:ext>
              </a:extLst>
            </p:cNvPr>
            <p:cNvSpPr/>
            <p:nvPr/>
          </p:nvSpPr>
          <p:spPr>
            <a:xfrm>
              <a:off x="3353442" y="5842064"/>
              <a:ext cx="714158"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6ED3D5F9-5091-5EDE-FE49-10BBF302C9C2}"/>
                </a:ext>
              </a:extLst>
            </p:cNvPr>
            <p:cNvSpPr/>
            <p:nvPr/>
          </p:nvSpPr>
          <p:spPr>
            <a:xfrm>
              <a:off x="1188719" y="5842064"/>
              <a:ext cx="730877"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B9BE4969-91AA-DA0A-99F7-7617FC9CEC4E}"/>
                </a:ext>
              </a:extLst>
            </p:cNvPr>
            <p:cNvSpPr/>
            <p:nvPr/>
          </p:nvSpPr>
          <p:spPr>
            <a:xfrm>
              <a:off x="6926157" y="5842064"/>
              <a:ext cx="714158"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210C81B8-50D9-55D5-2AD8-6B8959C46406}"/>
                </a:ext>
              </a:extLst>
            </p:cNvPr>
            <p:cNvSpPr/>
            <p:nvPr/>
          </p:nvSpPr>
          <p:spPr>
            <a:xfrm>
              <a:off x="9804400" y="5842064"/>
              <a:ext cx="701040" cy="694481"/>
            </a:xfrm>
            <a:prstGeom prst="rect">
              <a:avLst/>
            </a:prstGeom>
            <a:solidFill>
              <a:srgbClr val="2BB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a:extLst>
                <a:ext uri="{FF2B5EF4-FFF2-40B4-BE49-F238E27FC236}">
                  <a16:creationId xmlns:a16="http://schemas.microsoft.com/office/drawing/2014/main" id="{AD358ED0-2D05-3928-E75E-E5033CC3E234}"/>
                </a:ext>
              </a:extLst>
            </p:cNvPr>
            <p:cNvSpPr/>
            <p:nvPr/>
          </p:nvSpPr>
          <p:spPr>
            <a:xfrm>
              <a:off x="10505440" y="5842064"/>
              <a:ext cx="1686560" cy="694481"/>
            </a:xfrm>
            <a:prstGeom prst="rect">
              <a:avLst/>
            </a:prstGeom>
            <a:solidFill>
              <a:srgbClr val="67C2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4" name="Imagem 3">
            <a:extLst>
              <a:ext uri="{FF2B5EF4-FFF2-40B4-BE49-F238E27FC236}">
                <a16:creationId xmlns:a16="http://schemas.microsoft.com/office/drawing/2014/main" id="{868DE2AB-F773-5C74-EC5F-3F98B2046A25}"/>
              </a:ext>
            </a:extLst>
          </p:cNvPr>
          <p:cNvPicPr>
            <a:picLocks noChangeAspect="1"/>
          </p:cNvPicPr>
          <p:nvPr/>
        </p:nvPicPr>
        <p:blipFill>
          <a:blip r:embed="rId3"/>
          <a:stretch>
            <a:fillRect/>
          </a:stretch>
        </p:blipFill>
        <p:spPr>
          <a:xfrm>
            <a:off x="7350711" y="1624588"/>
            <a:ext cx="2228296" cy="882910"/>
          </a:xfrm>
          <a:prstGeom prst="rect">
            <a:avLst/>
          </a:prstGeom>
        </p:spPr>
      </p:pic>
    </p:spTree>
    <p:extLst>
      <p:ext uri="{BB962C8B-B14F-4D97-AF65-F5344CB8AC3E}">
        <p14:creationId xmlns:p14="http://schemas.microsoft.com/office/powerpoint/2010/main" val="1970802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to 1">
            <a:extLst>
              <a:ext uri="{FF2B5EF4-FFF2-40B4-BE49-F238E27FC236}">
                <a16:creationId xmlns:a16="http://schemas.microsoft.com/office/drawing/2014/main" id="{B91A16FE-047D-5295-0167-2B704163FD07}"/>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539309" y="6272485"/>
            <a:ext cx="4118050"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e Riscos de Sustentabilidade</a:t>
            </a:r>
          </a:p>
        </p:txBody>
      </p:sp>
      <p:sp>
        <p:nvSpPr>
          <p:cNvPr id="10" name="Footer Placeholder 4"/>
          <p:cNvSpPr txBox="1">
            <a:spLocks/>
          </p:cNvSpPr>
          <p:nvPr/>
        </p:nvSpPr>
        <p:spPr>
          <a:xfrm>
            <a:off x="539309" y="298839"/>
            <a:ext cx="7122899" cy="589942"/>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3200" err="1">
                <a:solidFill>
                  <a:srgbClr val="0D7A41"/>
                </a:solidFill>
                <a:latin typeface="HDI-Gerling Sans" charset="0"/>
                <a:ea typeface="HDI-Gerling Sans" charset="0"/>
                <a:cs typeface="HDI-Gerling Sans" charset="0"/>
              </a:rPr>
              <a:t>Índice</a:t>
            </a:r>
            <a:r>
              <a:rPr lang="en-US" sz="3200">
                <a:solidFill>
                  <a:srgbClr val="0D7A41"/>
                </a:solidFill>
                <a:latin typeface="HDI-Gerling Sans" charset="0"/>
                <a:ea typeface="HDI-Gerling Sans" charset="0"/>
                <a:cs typeface="HDI-Gerling Sans" charset="0"/>
              </a:rPr>
              <a:t> </a:t>
            </a:r>
            <a:endParaRPr lang="en-US" sz="3200">
              <a:solidFill>
                <a:srgbClr val="8A8C8E">
                  <a:lumMod val="60000"/>
                  <a:lumOff val="40000"/>
                </a:srgbClr>
              </a:solidFill>
              <a:latin typeface="HDI-Gerling Sans" charset="0"/>
              <a:ea typeface="HDI-Gerling Sans" charset="0"/>
              <a:cs typeface="HDI-Gerling Sans" charset="0"/>
            </a:endParaRPr>
          </a:p>
        </p:txBody>
      </p:sp>
      <p:sp>
        <p:nvSpPr>
          <p:cNvPr id="7" name="TextBox 9">
            <a:extLst>
              <a:ext uri="{FF2B5EF4-FFF2-40B4-BE49-F238E27FC236}">
                <a16:creationId xmlns:a16="http://schemas.microsoft.com/office/drawing/2014/main" id="{70F429FF-068A-794A-12A3-D9C957A90F47}"/>
              </a:ext>
            </a:extLst>
          </p:cNvPr>
          <p:cNvSpPr txBox="1"/>
          <p:nvPr/>
        </p:nvSpPr>
        <p:spPr>
          <a:xfrm>
            <a:off x="575411" y="1663973"/>
            <a:ext cx="5385122" cy="1600438"/>
          </a:xfrm>
          <a:prstGeom prst="rect">
            <a:avLst/>
          </a:prstGeom>
          <a:noFill/>
        </p:spPr>
        <p:txBody>
          <a:bodyPr wrap="square" rtlCol="0">
            <a:spAutoFit/>
          </a:bodyPr>
          <a:lstStyle/>
          <a:p>
            <a:pPr marL="285750" indent="-285750" defTabSz="521437">
              <a:buClr>
                <a:srgbClr val="00973E"/>
              </a:buClr>
              <a:buFont typeface="Wingdings" panose="05000000000000000000" pitchFamily="2" charset="2"/>
              <a:buChar char="§"/>
            </a:pPr>
            <a:r>
              <a:rPr lang="fr-FR" sz="1400">
                <a:solidFill>
                  <a:srgbClr val="000000">
                    <a:lumMod val="65000"/>
                    <a:lumOff val="35000"/>
                  </a:srgbClr>
                </a:solidFill>
                <a:latin typeface="HDI-Gerling Sans" charset="0"/>
                <a:hlinkClick r:id="rId3" action="ppaction://hlinksldjump">
                  <a:extLst>
                    <a:ext uri="{A12FA001-AC4F-418D-AE19-62706E023703}">
                      <ahyp:hlinkClr xmlns:ahyp="http://schemas.microsoft.com/office/drawing/2018/hyperlinkcolor" val="tx"/>
                    </a:ext>
                  </a:extLst>
                </a:hlinkClick>
              </a:rPr>
              <a:t>Estratégia de Sustentabilidade</a:t>
            </a:r>
            <a:endParaRPr lang="fr-FR" sz="1400">
              <a:solidFill>
                <a:srgbClr val="000000">
                  <a:lumMod val="65000"/>
                  <a:lumOff val="35000"/>
                </a:srgbClr>
              </a:solidFill>
              <a:latin typeface="HDI-Gerling Sans" charset="0"/>
            </a:endParaRPr>
          </a:p>
          <a:p>
            <a:pPr marL="285750" indent="-285750" defTabSz="521437">
              <a:buClr>
                <a:srgbClr val="00973E"/>
              </a:buClr>
              <a:buFont typeface="Wingdings" panose="05000000000000000000" pitchFamily="2" charset="2"/>
              <a:buChar char="§"/>
            </a:pPr>
            <a:r>
              <a:rPr lang="fr-FR" sz="1400" u="sng">
                <a:solidFill>
                  <a:srgbClr val="000000">
                    <a:lumMod val="65000"/>
                    <a:lumOff val="35000"/>
                  </a:srgbClr>
                </a:solidFill>
                <a:latin typeface="HDI-Gerling Sans" charset="0"/>
              </a:rPr>
              <a:t>Riscos de Sustentabilidade</a:t>
            </a:r>
          </a:p>
          <a:p>
            <a:pPr marL="742950" lvl="1" indent="-285750" defTabSz="521437">
              <a:buClr>
                <a:srgbClr val="00973E"/>
              </a:buClr>
              <a:buFont typeface="Wingdings" panose="05000000000000000000" pitchFamily="2" charset="2"/>
              <a:buChar char="§"/>
            </a:pPr>
            <a:r>
              <a:rPr lang="fr-FR" sz="1400" err="1">
                <a:solidFill>
                  <a:srgbClr val="000000">
                    <a:lumMod val="65000"/>
                    <a:lumOff val="35000"/>
                  </a:srgbClr>
                </a:solidFill>
                <a:latin typeface="HDI-Gerling Sans" charset="0"/>
                <a:hlinkClick r:id="rId4" action="ppaction://hlinksldjump">
                  <a:extLst>
                    <a:ext uri="{A12FA001-AC4F-418D-AE19-62706E023703}">
                      <ahyp:hlinkClr xmlns:ahyp="http://schemas.microsoft.com/office/drawing/2018/hyperlinkcolor" val="tx"/>
                    </a:ext>
                  </a:extLst>
                </a:hlinkClick>
              </a:rPr>
              <a:t>Definição</a:t>
            </a:r>
            <a:endParaRPr lang="fr-FR" sz="1400">
              <a:solidFill>
                <a:srgbClr val="000000">
                  <a:lumMod val="65000"/>
                  <a:lumOff val="35000"/>
                </a:srgbClr>
              </a:solidFill>
              <a:latin typeface="HDI-Gerling Sans" charset="0"/>
            </a:endParaRPr>
          </a:p>
          <a:p>
            <a:pPr marL="742950" lvl="1" indent="-285750" defTabSz="521437">
              <a:buClr>
                <a:srgbClr val="00973E"/>
              </a:buClr>
              <a:buFont typeface="Wingdings" panose="05000000000000000000" pitchFamily="2" charset="2"/>
              <a:buChar char="§"/>
            </a:pPr>
            <a:r>
              <a:rPr lang="fr-FR" sz="1400" err="1">
                <a:solidFill>
                  <a:srgbClr val="000000">
                    <a:lumMod val="65000"/>
                    <a:lumOff val="35000"/>
                  </a:srgbClr>
                </a:solidFill>
                <a:latin typeface="HDI-Gerling Sans" charset="0"/>
                <a:hlinkClick r:id="rId5" action="ppaction://hlinksldjump">
                  <a:extLst>
                    <a:ext uri="{A12FA001-AC4F-418D-AE19-62706E023703}">
                      <ahyp:hlinkClr xmlns:ahyp="http://schemas.microsoft.com/office/drawing/2018/hyperlinkcolor" val="tx"/>
                    </a:ext>
                  </a:extLst>
                </a:hlinkClick>
              </a:rPr>
              <a:t>Governança</a:t>
            </a:r>
            <a:endParaRPr lang="fr-FR" sz="1400">
              <a:solidFill>
                <a:srgbClr val="000000">
                  <a:lumMod val="65000"/>
                  <a:lumOff val="35000"/>
                </a:srgbClr>
              </a:solidFill>
              <a:latin typeface="HDI-Gerling Sans" charset="0"/>
            </a:endParaRPr>
          </a:p>
          <a:p>
            <a:pPr marL="742950" lvl="1" indent="-285750" defTabSz="521437">
              <a:buClr>
                <a:srgbClr val="00973E"/>
              </a:buClr>
              <a:buFont typeface="Wingdings" panose="05000000000000000000" pitchFamily="2" charset="2"/>
              <a:buChar char="§"/>
            </a:pPr>
            <a:r>
              <a:rPr lang="pt-BR" sz="1400">
                <a:solidFill>
                  <a:srgbClr val="000000">
                    <a:lumMod val="65000"/>
                    <a:lumOff val="35000"/>
                  </a:srgbClr>
                </a:solidFill>
                <a:latin typeface="HDI-Gerling Sans" charset="0"/>
                <a:hlinkClick r:id="rId6" action="ppaction://hlinksldjump">
                  <a:extLst>
                    <a:ext uri="{A12FA001-AC4F-418D-AE19-62706E023703}">
                      <ahyp:hlinkClr xmlns:ahyp="http://schemas.microsoft.com/office/drawing/2018/hyperlinkcolor" val="tx"/>
                    </a:ext>
                  </a:extLst>
                </a:hlinkClick>
              </a:rPr>
              <a:t>Modelo de gerenciamento de riscos </a:t>
            </a:r>
            <a:endParaRPr lang="pt-BR" sz="1400">
              <a:solidFill>
                <a:srgbClr val="000000">
                  <a:lumMod val="65000"/>
                  <a:lumOff val="35000"/>
                </a:srgbClr>
              </a:solidFill>
              <a:latin typeface="HDI-Gerling Sans" charset="0"/>
            </a:endParaRPr>
          </a:p>
          <a:p>
            <a:pPr marL="742950" lvl="1" indent="-285750" defTabSz="521437">
              <a:buClr>
                <a:srgbClr val="00973E"/>
              </a:buClr>
              <a:buFont typeface="Wingdings" panose="05000000000000000000" pitchFamily="2" charset="2"/>
              <a:buChar char="§"/>
            </a:pPr>
            <a:r>
              <a:rPr lang="fr-FR" sz="1400" err="1">
                <a:solidFill>
                  <a:srgbClr val="000000">
                    <a:lumMod val="65000"/>
                    <a:lumOff val="35000"/>
                  </a:srgbClr>
                </a:solidFill>
                <a:latin typeface="HDI-Gerling Sans" charset="0"/>
                <a:hlinkClick r:id="rId7" action="ppaction://hlinksldjump">
                  <a:extLst>
                    <a:ext uri="{A12FA001-AC4F-418D-AE19-62706E023703}">
                      <ahyp:hlinkClr xmlns:ahyp="http://schemas.microsoft.com/office/drawing/2018/hyperlinkcolor" val="tx"/>
                    </a:ext>
                  </a:extLst>
                </a:hlinkClick>
              </a:rPr>
              <a:t>Metodologia</a:t>
            </a:r>
            <a:endParaRPr lang="fr-FR" sz="1400">
              <a:solidFill>
                <a:srgbClr val="000000">
                  <a:lumMod val="65000"/>
                  <a:lumOff val="35000"/>
                </a:srgbClr>
              </a:solidFill>
              <a:latin typeface="HDI-Gerling Sans" charset="0"/>
            </a:endParaRPr>
          </a:p>
          <a:p>
            <a:pPr marL="742950" lvl="1" indent="-285750" defTabSz="521437">
              <a:buClr>
                <a:srgbClr val="00973E"/>
              </a:buClr>
              <a:buFont typeface="Wingdings" panose="05000000000000000000" pitchFamily="2" charset="2"/>
              <a:buChar char="§"/>
            </a:pPr>
            <a:r>
              <a:rPr lang="fr-FR" sz="1400" err="1">
                <a:solidFill>
                  <a:srgbClr val="000000">
                    <a:lumMod val="65000"/>
                    <a:lumOff val="35000"/>
                  </a:srgbClr>
                </a:solidFill>
                <a:latin typeface="HDI-Gerling Sans" charset="0"/>
                <a:hlinkClick r:id="rId8" action="ppaction://hlinksldjump">
                  <a:extLst>
                    <a:ext uri="{A12FA001-AC4F-418D-AE19-62706E023703}">
                      <ahyp:hlinkClr xmlns:ahyp="http://schemas.microsoft.com/office/drawing/2018/hyperlinkcolor" val="tx"/>
                    </a:ext>
                  </a:extLst>
                </a:hlinkClick>
              </a:rPr>
              <a:t>Estudo</a:t>
            </a:r>
            <a:r>
              <a:rPr lang="fr-FR" sz="1400">
                <a:solidFill>
                  <a:srgbClr val="000000">
                    <a:lumMod val="65000"/>
                    <a:lumOff val="35000"/>
                  </a:srgbClr>
                </a:solidFill>
                <a:latin typeface="HDI-Gerling Sans" charset="0"/>
                <a:hlinkClick r:id="rId8" action="ppaction://hlinksldjump">
                  <a:extLst>
                    <a:ext uri="{A12FA001-AC4F-418D-AE19-62706E023703}">
                      <ahyp:hlinkClr xmlns:ahyp="http://schemas.microsoft.com/office/drawing/2018/hyperlinkcolor" val="tx"/>
                    </a:ext>
                  </a:extLst>
                </a:hlinkClick>
              </a:rPr>
              <a:t> de </a:t>
            </a:r>
            <a:r>
              <a:rPr lang="fr-FR" sz="1400" err="1">
                <a:solidFill>
                  <a:srgbClr val="000000">
                    <a:lumMod val="65000"/>
                    <a:lumOff val="35000"/>
                  </a:srgbClr>
                </a:solidFill>
                <a:latin typeface="HDI-Gerling Sans" charset="0"/>
                <a:hlinkClick r:id="rId8" action="ppaction://hlinksldjump">
                  <a:extLst>
                    <a:ext uri="{A12FA001-AC4F-418D-AE19-62706E023703}">
                      <ahyp:hlinkClr xmlns:ahyp="http://schemas.microsoft.com/office/drawing/2018/hyperlinkcolor" val="tx"/>
                    </a:ext>
                  </a:extLst>
                </a:hlinkClick>
              </a:rPr>
              <a:t>Materialidade</a:t>
            </a:r>
            <a:endParaRPr lang="fr-FR" sz="1400">
              <a:solidFill>
                <a:srgbClr val="000000">
                  <a:lumMod val="65000"/>
                  <a:lumOff val="35000"/>
                </a:srgbClr>
              </a:solidFill>
              <a:latin typeface="HDI-Gerling Sans" charset="0"/>
            </a:endParaRPr>
          </a:p>
        </p:txBody>
      </p:sp>
      <p:pic>
        <p:nvPicPr>
          <p:cNvPr id="5" name="Imagem 4">
            <a:extLst>
              <a:ext uri="{FF2B5EF4-FFF2-40B4-BE49-F238E27FC236}">
                <a16:creationId xmlns:a16="http://schemas.microsoft.com/office/drawing/2014/main" id="{2A9E1936-B38B-FDC9-546B-FB0344B22DFC}"/>
              </a:ext>
            </a:extLst>
          </p:cNvPr>
          <p:cNvPicPr>
            <a:picLocks noChangeAspect="1"/>
          </p:cNvPicPr>
          <p:nvPr/>
        </p:nvPicPr>
        <p:blipFill>
          <a:blip r:embed="rId9"/>
          <a:stretch>
            <a:fillRect/>
          </a:stretch>
        </p:blipFill>
        <p:spPr>
          <a:xfrm>
            <a:off x="10731499" y="5978719"/>
            <a:ext cx="957021" cy="379197"/>
          </a:xfrm>
          <a:prstGeom prst="rect">
            <a:avLst/>
          </a:prstGeom>
        </p:spPr>
      </p:pic>
    </p:spTree>
    <p:extLst>
      <p:ext uri="{BB962C8B-B14F-4D97-AF65-F5344CB8AC3E}">
        <p14:creationId xmlns:p14="http://schemas.microsoft.com/office/powerpoint/2010/main" val="797593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Árvore com folhas verdes&#10;&#10;Descrição gerada automaticamente">
            <a:extLst>
              <a:ext uri="{FF2B5EF4-FFF2-40B4-BE49-F238E27FC236}">
                <a16:creationId xmlns:a16="http://schemas.microsoft.com/office/drawing/2014/main" id="{5EEB1D51-836D-72D2-ADB0-247F0A1A00E4}"/>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flipH="1">
            <a:off x="0" y="0"/>
            <a:ext cx="12192000" cy="6858000"/>
          </a:xfrm>
          <a:prstGeom prst="rect">
            <a:avLst/>
          </a:prstGeom>
        </p:spPr>
      </p:pic>
      <p:sp>
        <p:nvSpPr>
          <p:cNvPr id="12" name="Retângulo 11">
            <a:extLst>
              <a:ext uri="{FF2B5EF4-FFF2-40B4-BE49-F238E27FC236}">
                <a16:creationId xmlns:a16="http://schemas.microsoft.com/office/drawing/2014/main" id="{09E0E743-C3FA-420C-6AE7-F4BAAF120B14}"/>
              </a:ext>
            </a:extLst>
          </p:cNvPr>
          <p:cNvSpPr/>
          <p:nvPr/>
        </p:nvSpPr>
        <p:spPr>
          <a:xfrm>
            <a:off x="0" y="0"/>
            <a:ext cx="9144000" cy="6858000"/>
          </a:xfrm>
          <a:prstGeom prst="rect">
            <a:avLst/>
          </a:prstGeom>
          <a:solidFill>
            <a:srgbClr val="009547">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5"/>
          <p:cNvSpPr txBox="1"/>
          <p:nvPr/>
        </p:nvSpPr>
        <p:spPr>
          <a:xfrm>
            <a:off x="537311" y="990498"/>
            <a:ext cx="1241045" cy="369332"/>
          </a:xfrm>
          <a:prstGeom prst="rect">
            <a:avLst/>
          </a:prstGeom>
          <a:noFill/>
        </p:spPr>
        <p:txBody>
          <a:bodyPr wrap="none" rtlCol="0">
            <a:spAutoFit/>
          </a:bodyPr>
          <a:lstStyle/>
          <a:p>
            <a:pPr defTabSz="521437"/>
            <a:r>
              <a:rPr lang="en-US">
                <a:solidFill>
                  <a:srgbClr val="FFFFFF"/>
                </a:solidFill>
                <a:latin typeface="HDI-Gerling Sans" charset="0"/>
                <a:ea typeface="HDI-Gerling Sans" charset="0"/>
                <a:cs typeface="HDI-Gerling Sans" charset="0"/>
              </a:rPr>
              <a:t>HDI Global </a:t>
            </a:r>
          </a:p>
        </p:txBody>
      </p:sp>
      <p:sp>
        <p:nvSpPr>
          <p:cNvPr id="7" name="Footer Placeholder 4"/>
          <p:cNvSpPr txBox="1">
            <a:spLocks/>
          </p:cNvSpPr>
          <p:nvPr/>
        </p:nvSpPr>
        <p:spPr>
          <a:xfrm>
            <a:off x="537310" y="476639"/>
            <a:ext cx="8069376" cy="589942"/>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3200" b="1" err="1">
                <a:solidFill>
                  <a:srgbClr val="FFFFFF"/>
                </a:solidFill>
                <a:latin typeface="HDI-Gerling Sans" charset="0"/>
                <a:ea typeface="HDI-Gerling Sans" charset="0"/>
                <a:cs typeface="HDI-Gerling Sans" charset="0"/>
              </a:rPr>
              <a:t>Estratégia</a:t>
            </a:r>
            <a:r>
              <a:rPr lang="en-US" sz="3200" b="1">
                <a:solidFill>
                  <a:srgbClr val="FFFFFF"/>
                </a:solidFill>
                <a:latin typeface="HDI-Gerling Sans" charset="0"/>
                <a:ea typeface="HDI-Gerling Sans" charset="0"/>
                <a:cs typeface="HDI-Gerling Sans" charset="0"/>
              </a:rPr>
              <a:t> de </a:t>
            </a:r>
            <a:r>
              <a:rPr lang="en-US" sz="3200" b="1" err="1">
                <a:solidFill>
                  <a:srgbClr val="FFFFFF"/>
                </a:solidFill>
                <a:latin typeface="HDI-Gerling Sans" charset="0"/>
                <a:ea typeface="HDI-Gerling Sans" charset="0"/>
                <a:cs typeface="HDI-Gerling Sans" charset="0"/>
              </a:rPr>
              <a:t>Sustentabilidade</a:t>
            </a:r>
            <a:endParaRPr lang="en-US" sz="3200" b="1">
              <a:solidFill>
                <a:srgbClr val="FFFFFF"/>
              </a:solidFill>
              <a:latin typeface="HDI-Gerling Sans" charset="0"/>
              <a:ea typeface="HDI-Gerling Sans" charset="0"/>
              <a:cs typeface="HDI-Gerling Sans" charset="0"/>
            </a:endParaRPr>
          </a:p>
        </p:txBody>
      </p:sp>
      <p:sp>
        <p:nvSpPr>
          <p:cNvPr id="4" name="TextBox 9">
            <a:extLst>
              <a:ext uri="{FF2B5EF4-FFF2-40B4-BE49-F238E27FC236}">
                <a16:creationId xmlns:a16="http://schemas.microsoft.com/office/drawing/2014/main" id="{C81F2694-65FB-361E-A61E-2EBB3C00A3CA}"/>
              </a:ext>
            </a:extLst>
          </p:cNvPr>
          <p:cNvSpPr txBox="1"/>
          <p:nvPr/>
        </p:nvSpPr>
        <p:spPr>
          <a:xfrm>
            <a:off x="537312" y="1719800"/>
            <a:ext cx="8069378" cy="2893100"/>
          </a:xfrm>
          <a:prstGeom prst="rect">
            <a:avLst/>
          </a:prstGeom>
          <a:noFill/>
        </p:spPr>
        <p:txBody>
          <a:bodyPr wrap="square" rtlCol="0">
            <a:spAutoFit/>
          </a:bodyPr>
          <a:lstStyle/>
          <a:p>
            <a:pPr defTabSz="521437"/>
            <a:r>
              <a:rPr lang="pt-BR" sz="1400">
                <a:solidFill>
                  <a:schemeClr val="bg1"/>
                </a:solidFill>
                <a:latin typeface="HDI-Gerling Sans" charset="0"/>
                <a:ea typeface="HDI-Gerling Sans" charset="0"/>
                <a:cs typeface="HDI-Gerling Sans" charset="0"/>
              </a:rPr>
              <a:t>A HDI Global reafirma seu compromisso com o desenvolvimento sustentável ao estabelecer suas diretrizes para a execução e manutenção dos aspectos sociais, ambientais e de governança em seus negócios. Para a companhia, o desenvolvimento econômico só é possível se estiver em concordância com o desenvolvimento sustentável do meio ambiente e da sociedade.</a:t>
            </a:r>
          </a:p>
          <a:p>
            <a:pPr defTabSz="521437"/>
            <a:endParaRPr lang="pt-BR" sz="1400">
              <a:solidFill>
                <a:schemeClr val="bg1"/>
              </a:solidFill>
              <a:latin typeface="HDI-Gerling Sans" charset="0"/>
              <a:ea typeface="HDI-Gerling Sans" charset="0"/>
              <a:cs typeface="HDI-Gerling Sans" charset="0"/>
            </a:endParaRPr>
          </a:p>
          <a:p>
            <a:pPr defTabSz="521437"/>
            <a:r>
              <a:rPr lang="pt-BR" sz="1400">
                <a:solidFill>
                  <a:schemeClr val="bg1"/>
                </a:solidFill>
                <a:latin typeface="HDI-Gerling Sans" charset="0"/>
                <a:ea typeface="HDI-Gerling Sans" charset="0"/>
                <a:cs typeface="HDI-Gerling Sans" charset="0"/>
              </a:rPr>
              <a:t>A estratégia de Sustentabilidade da HDI Global está alinhada ao plano de negócios do Grupo </a:t>
            </a:r>
            <a:r>
              <a:rPr lang="pt-BR" sz="1400" err="1">
                <a:solidFill>
                  <a:schemeClr val="bg1"/>
                </a:solidFill>
                <a:latin typeface="HDI-Gerling Sans" charset="0"/>
                <a:ea typeface="HDI-Gerling Sans" charset="0"/>
                <a:cs typeface="HDI-Gerling Sans" charset="0"/>
              </a:rPr>
              <a:t>Talanx</a:t>
            </a:r>
            <a:r>
              <a:rPr lang="pt-BR" sz="1400">
                <a:solidFill>
                  <a:schemeClr val="bg1"/>
                </a:solidFill>
                <a:latin typeface="HDI-Gerling Sans" charset="0"/>
                <a:ea typeface="HDI-Gerling Sans" charset="0"/>
                <a:cs typeface="HDI-Gerling Sans" charset="0"/>
              </a:rPr>
              <a:t> – seu controlador – e norteada pelos Objetivos de Desenvolvimento Sustentável da ONU. A companhia tem como orientadores estratégicos a mitigação de riscos (socioambientais, econômicos, reputacionais, entre outros), a identificação de oportunidades, além da atração de talentos, melhora da reputação e fortalecimento da resiliência a longo prazo.</a:t>
            </a:r>
          </a:p>
          <a:p>
            <a:pPr defTabSz="521437"/>
            <a:endParaRPr lang="pt-BR" sz="1400" kern="100">
              <a:solidFill>
                <a:schemeClr val="bg1"/>
              </a:solidFill>
              <a:latin typeface="HDI-Gerling Sans" charset="0"/>
              <a:ea typeface="Calibri" panose="020F0502020204030204" pitchFamily="34" charset="0"/>
              <a:cs typeface="Times New Roman" panose="02020603050405020304" pitchFamily="18" charset="0"/>
            </a:endParaRPr>
          </a:p>
          <a:p>
            <a:pPr defTabSz="521437"/>
            <a:endParaRPr lang="pt-BR" sz="1400" kern="100">
              <a:solidFill>
                <a:schemeClr val="bg1"/>
              </a:solidFill>
              <a:latin typeface="HDI-Gerling Sans"/>
              <a:ea typeface="Calibri" panose="020F0502020204030204" pitchFamily="34" charset="0"/>
              <a:cs typeface="Times New Roman" panose="02020603050405020304" pitchFamily="18" charset="0"/>
            </a:endParaRPr>
          </a:p>
          <a:p>
            <a:pPr defTabSz="521437"/>
            <a:endParaRPr lang="fr-FR" sz="1400">
              <a:solidFill>
                <a:srgbClr val="FFFFFF"/>
              </a:solidFill>
              <a:latin typeface="HDI-Gerling Sans" charset="0"/>
              <a:ea typeface="HDI-Gerling Sans" charset="0"/>
              <a:cs typeface="HDI-Gerling Sans" charset="0"/>
            </a:endParaRPr>
          </a:p>
        </p:txBody>
      </p:sp>
      <p:sp>
        <p:nvSpPr>
          <p:cNvPr id="13" name="CaixaDeTexto 12">
            <a:extLst>
              <a:ext uri="{FF2B5EF4-FFF2-40B4-BE49-F238E27FC236}">
                <a16:creationId xmlns:a16="http://schemas.microsoft.com/office/drawing/2014/main" id="{DD5BB799-D90D-3DC3-DE68-A0F44A3CCD90}"/>
              </a:ext>
            </a:extLst>
          </p:cNvPr>
          <p:cNvSpPr txBox="1"/>
          <p:nvPr/>
        </p:nvSpPr>
        <p:spPr>
          <a:xfrm>
            <a:off x="537309" y="5654757"/>
            <a:ext cx="8069377" cy="480324"/>
          </a:xfrm>
          <a:prstGeom prst="rect">
            <a:avLst/>
          </a:prstGeom>
          <a:noFill/>
        </p:spPr>
        <p:txBody>
          <a:bodyPr wrap="square" rtlCol="0">
            <a:spAutoFit/>
          </a:bodyPr>
          <a:lstStyle/>
          <a:p>
            <a:pPr>
              <a:lnSpc>
                <a:spcPct val="107000"/>
              </a:lnSpc>
              <a:spcAft>
                <a:spcPts val="800"/>
              </a:spcAft>
            </a:pPr>
            <a:r>
              <a:rPr lang="pt-BR" sz="1200" i="1" kern="100">
                <a:solidFill>
                  <a:schemeClr val="bg1"/>
                </a:solidFill>
                <a:effectLst/>
                <a:latin typeface="HDI-Gerling Sans"/>
                <a:ea typeface="Calibri" panose="020F0502020204030204" pitchFamily="34" charset="0"/>
                <a:cs typeface="Times New Roman" panose="02020603050405020304" pitchFamily="18" charset="0"/>
              </a:rPr>
              <a:t>O presente documento foi elaborado para atendimento ao Artigo 3º, §1º da Circular Susep nº 666/2022 e compreende informações relativas a data base de dezembro de 2023 para a empresa HDI Global.</a:t>
            </a:r>
            <a:endParaRPr lang="pt-BR" sz="1600"/>
          </a:p>
        </p:txBody>
      </p:sp>
    </p:spTree>
    <p:extLst>
      <p:ext uri="{BB962C8B-B14F-4D97-AF65-F5344CB8AC3E}">
        <p14:creationId xmlns:p14="http://schemas.microsoft.com/office/powerpoint/2010/main" val="358083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Pássaro voando em cima de uma superfície azul&#10;&#10;Descrição gerada automaticamente com confiança média">
            <a:extLst>
              <a:ext uri="{FF2B5EF4-FFF2-40B4-BE49-F238E27FC236}">
                <a16:creationId xmlns:a16="http://schemas.microsoft.com/office/drawing/2014/main" id="{6AB3624C-CD3F-C612-59BA-09DDD6CB0A5B}"/>
              </a:ext>
            </a:extLst>
          </p:cNvPr>
          <p:cNvPicPr>
            <a:picLocks noChangeAspect="1"/>
          </p:cNvPicPr>
          <p:nvPr/>
        </p:nvPicPr>
        <p:blipFill rotWithShape="1">
          <a:blip r:embed="rId3">
            <a:extLst>
              <a:ext uri="{28A0092B-C50C-407E-A947-70E740481C1C}">
                <a14:useLocalDpi xmlns:a14="http://schemas.microsoft.com/office/drawing/2010/main" val="0"/>
              </a:ext>
            </a:extLst>
          </a:blip>
          <a:srcRect t="19775" r="25024" b="16962"/>
          <a:stretch/>
        </p:blipFill>
        <p:spPr>
          <a:xfrm>
            <a:off x="0" y="0"/>
            <a:ext cx="12192000" cy="6858000"/>
          </a:xfrm>
          <a:prstGeom prst="rect">
            <a:avLst/>
          </a:prstGeom>
        </p:spPr>
      </p:pic>
      <p:sp>
        <p:nvSpPr>
          <p:cNvPr id="5" name="Footer Placeholder 4"/>
          <p:cNvSpPr txBox="1">
            <a:spLocks/>
          </p:cNvSpPr>
          <p:nvPr/>
        </p:nvSpPr>
        <p:spPr>
          <a:xfrm>
            <a:off x="735807" y="1897626"/>
            <a:ext cx="4337638" cy="2782529"/>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4800">
                <a:solidFill>
                  <a:srgbClr val="FFFFFF"/>
                </a:solidFill>
                <a:latin typeface="HDI-Gerling Sans" charset="0"/>
                <a:ea typeface="HDI-Gerling Sans" charset="0"/>
                <a:cs typeface="HDI-Gerling Sans" charset="0"/>
              </a:rPr>
              <a:t>Riscos de </a:t>
            </a:r>
            <a:r>
              <a:rPr lang="en-US" sz="4800" err="1">
                <a:solidFill>
                  <a:srgbClr val="FFFFFF"/>
                </a:solidFill>
                <a:latin typeface="HDI-Gerling Sans" charset="0"/>
                <a:ea typeface="HDI-Gerling Sans" charset="0"/>
                <a:cs typeface="HDI-Gerling Sans" charset="0"/>
              </a:rPr>
              <a:t>Sustentabilidade</a:t>
            </a:r>
            <a:endParaRPr lang="en-US" sz="4800">
              <a:solidFill>
                <a:srgbClr val="FFFFFF"/>
              </a:solidFill>
              <a:latin typeface="HDI-Gerling Sans" charset="0"/>
              <a:ea typeface="HDI-Gerling Sans" charset="0"/>
              <a:cs typeface="HDI-Gerling Sans" charset="0"/>
            </a:endParaRPr>
          </a:p>
        </p:txBody>
      </p:sp>
    </p:spTree>
    <p:extLst>
      <p:ext uri="{BB962C8B-B14F-4D97-AF65-F5344CB8AC3E}">
        <p14:creationId xmlns:p14="http://schemas.microsoft.com/office/powerpoint/2010/main" val="154792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a:extLst>
              <a:ext uri="{FF2B5EF4-FFF2-40B4-BE49-F238E27FC236}">
                <a16:creationId xmlns:a16="http://schemas.microsoft.com/office/drawing/2014/main" id="{A722E7E6-4EFB-54A5-5449-B4B0EA93568F}"/>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sp>
        <p:nvSpPr>
          <p:cNvPr id="3" name="TextBox 5"/>
          <p:cNvSpPr txBox="1"/>
          <p:nvPr/>
        </p:nvSpPr>
        <p:spPr>
          <a:xfrm>
            <a:off x="575411" y="812698"/>
            <a:ext cx="1067152" cy="369332"/>
          </a:xfrm>
          <a:prstGeom prst="rect">
            <a:avLst/>
          </a:prstGeom>
          <a:noFill/>
        </p:spPr>
        <p:txBody>
          <a:bodyPr wrap="none" rtlCol="0">
            <a:spAutoFit/>
          </a:bodyPr>
          <a:lstStyle/>
          <a:p>
            <a:pPr defTabSz="521437"/>
            <a:r>
              <a:rPr lang="en-US" err="1">
                <a:solidFill>
                  <a:srgbClr val="8A8C8E"/>
                </a:solidFill>
                <a:latin typeface="HDI-Gerling Sans" charset="0"/>
                <a:ea typeface="HDI-Gerling Sans" charset="0"/>
                <a:cs typeface="HDI-Gerling Sans" charset="0"/>
              </a:rPr>
              <a:t>Definição</a:t>
            </a:r>
            <a:endParaRPr lang="en-US">
              <a:solidFill>
                <a:srgbClr val="8A8C8E"/>
              </a:solidFill>
              <a:latin typeface="HDI-Gerling Sans" charset="0"/>
              <a:ea typeface="HDI-Gerling Sans" charset="0"/>
              <a:cs typeface="HDI-Gerling Sans" charset="0"/>
            </a:endParaRPr>
          </a:p>
        </p:txBody>
      </p:sp>
      <p:sp>
        <p:nvSpPr>
          <p:cNvPr id="4" name="Footer Placeholder 4"/>
          <p:cNvSpPr txBox="1">
            <a:spLocks/>
          </p:cNvSpPr>
          <p:nvPr/>
        </p:nvSpPr>
        <p:spPr>
          <a:xfrm>
            <a:off x="539309" y="298839"/>
            <a:ext cx="7122899" cy="589942"/>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3200">
                <a:solidFill>
                  <a:srgbClr val="0D7A41"/>
                </a:solidFill>
                <a:latin typeface="HDI-Gerling Sans" charset="0"/>
                <a:ea typeface="HDI-Gerling Sans" charset="0"/>
                <a:cs typeface="HDI-Gerling Sans" charset="0"/>
              </a:rPr>
              <a:t>Riscos de </a:t>
            </a:r>
            <a:r>
              <a:rPr lang="en-US" sz="3200" err="1">
                <a:solidFill>
                  <a:srgbClr val="0D7A41"/>
                </a:solidFill>
                <a:latin typeface="HDI-Gerling Sans" charset="0"/>
                <a:ea typeface="HDI-Gerling Sans" charset="0"/>
                <a:cs typeface="HDI-Gerling Sans" charset="0"/>
              </a:rPr>
              <a:t>Sustentabilidade</a:t>
            </a:r>
            <a:endParaRPr lang="en-US" sz="3200">
              <a:solidFill>
                <a:srgbClr val="0D7A41"/>
              </a:solidFill>
              <a:latin typeface="HDI-Gerling Sans" charset="0"/>
              <a:ea typeface="HDI-Gerling Sans" charset="0"/>
              <a:cs typeface="HDI-Gerling Sans" charset="0"/>
            </a:endParaRPr>
          </a:p>
        </p:txBody>
      </p:sp>
      <p:sp>
        <p:nvSpPr>
          <p:cNvPr id="7" name="TextBox 9"/>
          <p:cNvSpPr txBox="1"/>
          <p:nvPr/>
        </p:nvSpPr>
        <p:spPr>
          <a:xfrm>
            <a:off x="577010" y="1466210"/>
            <a:ext cx="4117001" cy="4185761"/>
          </a:xfrm>
          <a:prstGeom prst="rect">
            <a:avLst/>
          </a:prstGeom>
          <a:noFill/>
        </p:spPr>
        <p:txBody>
          <a:bodyPr wrap="square" lIns="91440" tIns="45720" rIns="91440" bIns="45720" rtlCol="0" anchor="t">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A HDI Global reconhece que os riscos de sustentabilidade têm o potencial de resultar em perdas financeiras e danos à reputação da empresa, decorrentes de possíveis impactos socioambientais associados às operações comerciais.</a:t>
            </a:r>
          </a:p>
          <a:p>
            <a:pPr defTabSz="521437"/>
            <a:endParaRPr lang="pt-BR" sz="1400">
              <a:solidFill>
                <a:srgbClr val="000000">
                  <a:lumMod val="65000"/>
                  <a:lumOff val="35000"/>
                </a:srgbClr>
              </a:solidFill>
              <a:latin typeface="HDI-Gerling Sans" charset="0"/>
              <a:ea typeface="HDI-Gerling Sans" charset="0"/>
              <a:cs typeface="HDI-Gerling Sans" charset="0"/>
            </a:endParaRPr>
          </a:p>
          <a:p>
            <a:pPr defTabSz="521437"/>
            <a:r>
              <a:rPr lang="pt-BR" sz="1400">
                <a:solidFill>
                  <a:srgbClr val="000000">
                    <a:lumMod val="65000"/>
                    <a:lumOff val="35000"/>
                  </a:srgbClr>
                </a:solidFill>
                <a:latin typeface="HDI-Gerling Sans" charset="0"/>
                <a:ea typeface="HDI-Gerling Sans" charset="0"/>
                <a:cs typeface="HDI-Gerling Sans" charset="0"/>
              </a:rPr>
              <a:t>Para lidar com os riscos de sustentabilidade, a empresa considera a importância e os impactos de cada risco identificado, implementando mecanismos que buscam equilibrar os aspectos sociais, ambientais e econômicos.</a:t>
            </a:r>
          </a:p>
          <a:p>
            <a:pPr defTabSz="521437"/>
            <a:endParaRPr lang="pt-BR" sz="1400">
              <a:solidFill>
                <a:srgbClr val="000000"/>
              </a:solidFill>
              <a:latin typeface="HDI-Gerling Sans"/>
            </a:endParaRPr>
          </a:p>
          <a:p>
            <a:pPr defTabSz="521437"/>
            <a:r>
              <a:rPr lang="pt-BR" sz="1400">
                <a:solidFill>
                  <a:srgbClr val="000000">
                    <a:lumMod val="65000"/>
                    <a:lumOff val="35000"/>
                  </a:srgbClr>
                </a:solidFill>
                <a:latin typeface="HDI-Gerling Sans" charset="0"/>
              </a:rPr>
              <a:t>Os riscos de sustentabilidade não representam uma categoria separada de riscos: podem ocorrer em todas as outras categorias. Neste contexto, a HDI Global Brasil faz a integração dos riscos de sustentabilidade a todo o sistema de gerenciamento de riscos corporativos em conformidade com Circular SUSEP nº666/2022.</a:t>
            </a:r>
          </a:p>
        </p:txBody>
      </p:sp>
      <p:sp>
        <p:nvSpPr>
          <p:cNvPr id="8" name="Retângulo 7"/>
          <p:cNvSpPr/>
          <p:nvPr/>
        </p:nvSpPr>
        <p:spPr>
          <a:xfrm>
            <a:off x="5142271" y="1466589"/>
            <a:ext cx="6486574" cy="4114334"/>
          </a:xfrm>
          <a:prstGeom prst="rect">
            <a:avLst/>
          </a:prstGeom>
          <a:solidFill>
            <a:srgbClr val="0D7A4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521437" eaLnBrk="1" fontAlgn="auto" latinLnBrk="0" hangingPunct="1">
              <a:lnSpc>
                <a:spcPct val="100000"/>
              </a:lnSpc>
              <a:spcBef>
                <a:spcPts val="0"/>
              </a:spcBef>
              <a:spcAft>
                <a:spcPts val="0"/>
              </a:spcAft>
              <a:buClrTx/>
              <a:buSzTx/>
              <a:buFontTx/>
              <a:buNone/>
              <a:tabLst/>
              <a:defRPr/>
            </a:pPr>
            <a:endParaRPr kumimoji="0" lang="pt-BR" sz="2100" b="0" i="0" u="none" strike="noStrike" kern="0" cap="none" spc="0" normalizeH="0" baseline="0" noProof="0">
              <a:ln>
                <a:noFill/>
              </a:ln>
              <a:solidFill>
                <a:srgbClr val="000000"/>
              </a:solidFill>
              <a:effectLst/>
              <a:uLnTx/>
              <a:uFillTx/>
              <a:latin typeface="Trebuchet MS"/>
              <a:ea typeface="+mn-ea"/>
              <a:cs typeface="+mn-cs"/>
            </a:endParaRPr>
          </a:p>
        </p:txBody>
      </p:sp>
      <p:sp>
        <p:nvSpPr>
          <p:cNvPr id="9" name="TextBox 9"/>
          <p:cNvSpPr txBox="1"/>
          <p:nvPr/>
        </p:nvSpPr>
        <p:spPr>
          <a:xfrm>
            <a:off x="5535561" y="1493864"/>
            <a:ext cx="5840361" cy="3416320"/>
          </a:xfrm>
          <a:prstGeom prst="rect">
            <a:avLst/>
          </a:prstGeom>
          <a:noFill/>
        </p:spPr>
        <p:txBody>
          <a:bodyPr wrap="square" rtlCol="0">
            <a:spAutoFit/>
          </a:bodyPr>
          <a:lstStyle/>
          <a:p>
            <a:pPr defTabSz="521437"/>
            <a:r>
              <a:rPr lang="pt-BR" sz="1200" b="1">
                <a:solidFill>
                  <a:srgbClr val="FFFFFF"/>
                </a:solidFill>
                <a:latin typeface="HDI-Gerling Sans" charset="0"/>
                <a:ea typeface="HDI-Gerling Sans" charset="0"/>
                <a:cs typeface="HDI-Gerling Sans" charset="0"/>
              </a:rPr>
              <a:t>São considerados riscos de sustentabilidade:</a:t>
            </a:r>
            <a:br>
              <a:rPr lang="fr-FR" sz="1200">
                <a:solidFill>
                  <a:srgbClr val="FFFFFF"/>
                </a:solidFill>
                <a:latin typeface="HDI-Gerling Sans" charset="0"/>
                <a:ea typeface="HDI-Gerling Sans" charset="0"/>
                <a:cs typeface="HDI-Gerling Sans" charset="0"/>
              </a:rPr>
            </a:br>
            <a:br>
              <a:rPr lang="fr-FR" sz="1200">
                <a:solidFill>
                  <a:srgbClr val="FFFFFF"/>
                </a:solidFill>
                <a:latin typeface="HDI-Gerling Sans" charset="0"/>
                <a:ea typeface="HDI-Gerling Sans" charset="0"/>
                <a:cs typeface="HDI-Gerling Sans" charset="0"/>
              </a:rPr>
            </a:br>
            <a:r>
              <a:rPr lang="pt-BR" sz="1200" b="1">
                <a:solidFill>
                  <a:srgbClr val="FFFFFF"/>
                </a:solidFill>
                <a:latin typeface="HDI-Gerling Sans" charset="0"/>
                <a:ea typeface="HDI-Gerling Sans" charset="0"/>
                <a:cs typeface="HDI-Gerling Sans" charset="0"/>
              </a:rPr>
              <a:t>Riscos climáticos físicos</a:t>
            </a:r>
            <a:r>
              <a:rPr lang="pt-BR" sz="1200">
                <a:solidFill>
                  <a:srgbClr val="FFFFFF"/>
                </a:solidFill>
                <a:latin typeface="HDI-Gerling Sans" charset="0"/>
                <a:ea typeface="HDI-Gerling Sans" charset="0"/>
                <a:cs typeface="HDI-Gerling Sans" charset="0"/>
              </a:rPr>
              <a:t>: possibilidade de ocorrência de perdas ocasionadas por eventos associados a intempéries frequentes e severas ou a alterações ambientais de longo prazo, que possam ser relacionadas a mudanças em padrões climáticos; </a:t>
            </a:r>
          </a:p>
          <a:p>
            <a:pPr defTabSz="521437"/>
            <a:endParaRPr lang="pt-BR" sz="1200">
              <a:solidFill>
                <a:srgbClr val="FFFFFF"/>
              </a:solidFill>
              <a:latin typeface="HDI-Gerling Sans" charset="0"/>
              <a:ea typeface="HDI-Gerling Sans" charset="0"/>
              <a:cs typeface="HDI-Gerling Sans" charset="0"/>
            </a:endParaRPr>
          </a:p>
          <a:p>
            <a:pPr defTabSz="521437"/>
            <a:r>
              <a:rPr lang="pt-BR" sz="1200" b="1">
                <a:solidFill>
                  <a:srgbClr val="FFFFFF"/>
                </a:solidFill>
                <a:latin typeface="HDI-Gerling Sans" charset="0"/>
                <a:ea typeface="HDI-Gerling Sans" charset="0"/>
                <a:cs typeface="HDI-Gerling Sans" charset="0"/>
              </a:rPr>
              <a:t>Riscos climáticos de transição</a:t>
            </a:r>
            <a:r>
              <a:rPr lang="pt-BR" sz="1200">
                <a:solidFill>
                  <a:srgbClr val="FFFFFF"/>
                </a:solidFill>
                <a:latin typeface="HDI-Gerling Sans" charset="0"/>
                <a:ea typeface="HDI-Gerling Sans" charset="0"/>
                <a:cs typeface="HDI-Gerling Sans" charset="0"/>
              </a:rPr>
              <a:t>: possibilidade de ocorrência de perdas ocasionadas por eventos associados ao processo de transição para uma economia de baixo carbono;</a:t>
            </a:r>
          </a:p>
          <a:p>
            <a:pPr defTabSz="521437"/>
            <a:endParaRPr lang="pt-BR" sz="1200">
              <a:solidFill>
                <a:srgbClr val="FFFFFF"/>
              </a:solidFill>
              <a:latin typeface="HDI-Gerling Sans" charset="0"/>
              <a:ea typeface="HDI-Gerling Sans" charset="0"/>
              <a:cs typeface="HDI-Gerling Sans" charset="0"/>
            </a:endParaRPr>
          </a:p>
          <a:p>
            <a:pPr defTabSz="521437"/>
            <a:r>
              <a:rPr lang="pt-BR" sz="1200" b="1">
                <a:solidFill>
                  <a:srgbClr val="FFFFFF"/>
                </a:solidFill>
                <a:latin typeface="HDI-Gerling Sans" charset="0"/>
                <a:ea typeface="HDI-Gerling Sans" charset="0"/>
                <a:cs typeface="HDI-Gerling Sans" charset="0"/>
              </a:rPr>
              <a:t>Riscos climáticos de litígio</a:t>
            </a:r>
            <a:r>
              <a:rPr lang="pt-BR" sz="1200">
                <a:solidFill>
                  <a:srgbClr val="FFFFFF"/>
                </a:solidFill>
                <a:latin typeface="HDI-Gerling Sans" charset="0"/>
                <a:ea typeface="HDI-Gerling Sans" charset="0"/>
                <a:cs typeface="HDI-Gerling Sans" charset="0"/>
              </a:rPr>
              <a:t>: possibilidade de perdas ocasionadas por sinistros em seguros de responsabilidade ou ações diretas contra  a seguradora, ambos em função de falhas na gestão de riscos climáticos físicos ou de transição;</a:t>
            </a:r>
          </a:p>
          <a:p>
            <a:pPr defTabSz="521437"/>
            <a:endParaRPr lang="pt-BR" sz="1200">
              <a:solidFill>
                <a:srgbClr val="FFFFFF"/>
              </a:solidFill>
              <a:latin typeface="HDI-Gerling Sans" charset="0"/>
              <a:ea typeface="HDI-Gerling Sans" charset="0"/>
              <a:cs typeface="HDI-Gerling Sans" charset="0"/>
            </a:endParaRPr>
          </a:p>
          <a:p>
            <a:pPr defTabSz="521437"/>
            <a:r>
              <a:rPr lang="pt-BR" sz="1200" b="1">
                <a:solidFill>
                  <a:srgbClr val="FFFFFF"/>
                </a:solidFill>
                <a:latin typeface="HDI-Gerling Sans" charset="0"/>
                <a:ea typeface="HDI-Gerling Sans" charset="0"/>
                <a:cs typeface="HDI-Gerling Sans" charset="0"/>
              </a:rPr>
              <a:t>Riscos ambientais</a:t>
            </a:r>
            <a:r>
              <a:rPr lang="pt-BR" sz="1200">
                <a:solidFill>
                  <a:srgbClr val="FFFFFF"/>
                </a:solidFill>
                <a:latin typeface="HDI-Gerling Sans" charset="0"/>
                <a:ea typeface="HDI-Gerling Sans" charset="0"/>
                <a:cs typeface="HDI-Gerling Sans" charset="0"/>
              </a:rPr>
              <a:t>: possibilidade de ocorrência de perdas ocasionadas por eventos associados à degradação do meio ambiente, incluindo o uso excessivo de recursos naturais;</a:t>
            </a:r>
          </a:p>
          <a:p>
            <a:pPr defTabSz="521437"/>
            <a:endParaRPr lang="pt-BR" sz="1200">
              <a:solidFill>
                <a:srgbClr val="FFFFFF"/>
              </a:solidFill>
              <a:latin typeface="HDI-Gerling Sans" charset="0"/>
              <a:ea typeface="HDI-Gerling Sans" charset="0"/>
              <a:cs typeface="HDI-Gerling Sans" charset="0"/>
            </a:endParaRPr>
          </a:p>
          <a:p>
            <a:pPr defTabSz="521437"/>
            <a:r>
              <a:rPr lang="pt-BR" sz="1200" b="1">
                <a:solidFill>
                  <a:srgbClr val="FFFFFF"/>
                </a:solidFill>
                <a:latin typeface="HDI-Gerling Sans" charset="0"/>
                <a:ea typeface="HDI-Gerling Sans" charset="0"/>
                <a:cs typeface="HDI-Gerling Sans" charset="0"/>
              </a:rPr>
              <a:t>Riscos sociais</a:t>
            </a:r>
            <a:r>
              <a:rPr lang="pt-BR" sz="1200">
                <a:solidFill>
                  <a:srgbClr val="FFFFFF"/>
                </a:solidFill>
                <a:latin typeface="HDI-Gerling Sans" charset="0"/>
                <a:ea typeface="HDI-Gerling Sans" charset="0"/>
                <a:cs typeface="HDI-Gerling Sans" charset="0"/>
              </a:rPr>
              <a:t>: possibilidade de ocorrência de perdas ocasionadas por eventos associados à violação de direitos e garantias fundamentais ou a atos lesivos a interesse comum.</a:t>
            </a:r>
            <a:endParaRPr lang="fr-FR" sz="1200">
              <a:solidFill>
                <a:srgbClr val="FFFFFF"/>
              </a:solidFill>
              <a:latin typeface="HDI-Gerling Sans" charset="0"/>
              <a:ea typeface="HDI-Gerling Sans" charset="0"/>
              <a:cs typeface="HDI-Gerling Sans" charset="0"/>
            </a:endParaRPr>
          </a:p>
        </p:txBody>
      </p:sp>
      <p:sp>
        <p:nvSpPr>
          <p:cNvPr id="11" name="Retângulo 10">
            <a:extLst>
              <a:ext uri="{FF2B5EF4-FFF2-40B4-BE49-F238E27FC236}">
                <a16:creationId xmlns:a16="http://schemas.microsoft.com/office/drawing/2014/main" id="{04E6E9CE-8535-B066-686D-F56108CE9347}"/>
              </a:ext>
            </a:extLst>
          </p:cNvPr>
          <p:cNvSpPr/>
          <p:nvPr/>
        </p:nvSpPr>
        <p:spPr>
          <a:xfrm>
            <a:off x="539309" y="6272485"/>
            <a:ext cx="4077976"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e Riscos de Sustentabilidade</a:t>
            </a:r>
          </a:p>
        </p:txBody>
      </p:sp>
      <p:pic>
        <p:nvPicPr>
          <p:cNvPr id="2" name="Imagem 1">
            <a:extLst>
              <a:ext uri="{FF2B5EF4-FFF2-40B4-BE49-F238E27FC236}">
                <a16:creationId xmlns:a16="http://schemas.microsoft.com/office/drawing/2014/main" id="{354C149E-EED3-2C1B-7D58-CE2A9903CF12}"/>
              </a:ext>
            </a:extLst>
          </p:cNvPr>
          <p:cNvPicPr>
            <a:picLocks noChangeAspect="1"/>
          </p:cNvPicPr>
          <p:nvPr/>
        </p:nvPicPr>
        <p:blipFill>
          <a:blip r:embed="rId3"/>
          <a:stretch>
            <a:fillRect/>
          </a:stretch>
        </p:blipFill>
        <p:spPr>
          <a:xfrm>
            <a:off x="10731499" y="5978719"/>
            <a:ext cx="957021" cy="379197"/>
          </a:xfrm>
          <a:prstGeom prst="rect">
            <a:avLst/>
          </a:prstGeom>
        </p:spPr>
      </p:pic>
    </p:spTree>
    <p:extLst>
      <p:ext uri="{BB962C8B-B14F-4D97-AF65-F5344CB8AC3E}">
        <p14:creationId xmlns:p14="http://schemas.microsoft.com/office/powerpoint/2010/main" val="338116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1650F-9114-1E79-B9A9-A775D138FAFA}"/>
            </a:ext>
          </a:extLst>
        </p:cNvPr>
        <p:cNvGrpSpPr/>
        <p:nvPr/>
      </p:nvGrpSpPr>
      <p:grpSpPr>
        <a:xfrm>
          <a:off x="0" y="0"/>
          <a:ext cx="0" cy="0"/>
          <a:chOff x="0" y="0"/>
          <a:chExt cx="0" cy="0"/>
        </a:xfrm>
      </p:grpSpPr>
      <p:pic>
        <p:nvPicPr>
          <p:cNvPr id="9" name="Imagem 8" descr="Uma imagem contendo edifício, verde, ponte&#10;&#10;Descrição gerada automaticamente">
            <a:extLst>
              <a:ext uri="{FF2B5EF4-FFF2-40B4-BE49-F238E27FC236}">
                <a16:creationId xmlns:a16="http://schemas.microsoft.com/office/drawing/2014/main" id="{8F72FDCC-8848-DBF7-8193-D82A70C9CC3C}"/>
              </a:ext>
            </a:extLst>
          </p:cNvPr>
          <p:cNvPicPr>
            <a:picLocks noChangeAspect="1"/>
          </p:cNvPicPr>
          <p:nvPr/>
        </p:nvPicPr>
        <p:blipFill rotWithShape="1">
          <a:blip r:embed="rId3">
            <a:extLst>
              <a:ext uri="{28A0092B-C50C-407E-A947-70E740481C1C}">
                <a14:useLocalDpi xmlns:a14="http://schemas.microsoft.com/office/drawing/2010/main" val="0"/>
              </a:ext>
            </a:extLst>
          </a:blip>
          <a:srcRect t="7836" b="7798"/>
          <a:stretch/>
        </p:blipFill>
        <p:spPr>
          <a:xfrm>
            <a:off x="0" y="0"/>
            <a:ext cx="12187547" cy="6858000"/>
          </a:xfrm>
          <a:prstGeom prst="rect">
            <a:avLst/>
          </a:prstGeom>
        </p:spPr>
      </p:pic>
      <p:sp>
        <p:nvSpPr>
          <p:cNvPr id="12" name="Retângulo 11">
            <a:extLst>
              <a:ext uri="{FF2B5EF4-FFF2-40B4-BE49-F238E27FC236}">
                <a16:creationId xmlns:a16="http://schemas.microsoft.com/office/drawing/2014/main" id="{22E5177E-9FC3-4D4D-F447-BC71B3297FDF}"/>
              </a:ext>
            </a:extLst>
          </p:cNvPr>
          <p:cNvSpPr/>
          <p:nvPr/>
        </p:nvSpPr>
        <p:spPr>
          <a:xfrm>
            <a:off x="1" y="0"/>
            <a:ext cx="6096000" cy="6858000"/>
          </a:xfrm>
          <a:prstGeom prst="rect">
            <a:avLst/>
          </a:prstGeom>
          <a:solidFill>
            <a:srgbClr val="009547">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5">
            <a:extLst>
              <a:ext uri="{FF2B5EF4-FFF2-40B4-BE49-F238E27FC236}">
                <a16:creationId xmlns:a16="http://schemas.microsoft.com/office/drawing/2014/main" id="{4BEF1C99-B053-6156-5F42-995DCC5FDD5B}"/>
              </a:ext>
            </a:extLst>
          </p:cNvPr>
          <p:cNvSpPr txBox="1"/>
          <p:nvPr/>
        </p:nvSpPr>
        <p:spPr>
          <a:xfrm>
            <a:off x="537311" y="1295297"/>
            <a:ext cx="1309589" cy="369332"/>
          </a:xfrm>
          <a:prstGeom prst="rect">
            <a:avLst/>
          </a:prstGeom>
          <a:noFill/>
        </p:spPr>
        <p:txBody>
          <a:bodyPr wrap="none" rtlCol="0">
            <a:spAutoFit/>
          </a:bodyPr>
          <a:lstStyle/>
          <a:p>
            <a:pPr defTabSz="521437"/>
            <a:r>
              <a:rPr lang="en-US" err="1">
                <a:solidFill>
                  <a:srgbClr val="FFFFFF"/>
                </a:solidFill>
                <a:latin typeface="HDI-Gerling Sans" charset="0"/>
                <a:ea typeface="HDI-Gerling Sans" charset="0"/>
                <a:cs typeface="HDI-Gerling Sans" charset="0"/>
              </a:rPr>
              <a:t>Governança</a:t>
            </a:r>
            <a:endParaRPr lang="en-US">
              <a:solidFill>
                <a:srgbClr val="FFFFFF"/>
              </a:solidFill>
              <a:latin typeface="HDI-Gerling Sans" charset="0"/>
              <a:ea typeface="HDI-Gerling Sans" charset="0"/>
              <a:cs typeface="HDI-Gerling Sans" charset="0"/>
            </a:endParaRPr>
          </a:p>
        </p:txBody>
      </p:sp>
      <p:sp>
        <p:nvSpPr>
          <p:cNvPr id="7" name="Footer Placeholder 4">
            <a:extLst>
              <a:ext uri="{FF2B5EF4-FFF2-40B4-BE49-F238E27FC236}">
                <a16:creationId xmlns:a16="http://schemas.microsoft.com/office/drawing/2014/main" id="{435000EA-F4FA-5C94-F9CA-5CCF8D7646F4}"/>
              </a:ext>
            </a:extLst>
          </p:cNvPr>
          <p:cNvSpPr txBox="1">
            <a:spLocks/>
          </p:cNvSpPr>
          <p:nvPr/>
        </p:nvSpPr>
        <p:spPr>
          <a:xfrm>
            <a:off x="501209" y="476639"/>
            <a:ext cx="5057479" cy="589942"/>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3200" b="1">
                <a:solidFill>
                  <a:srgbClr val="FFFFFF"/>
                </a:solidFill>
                <a:latin typeface="HDI-Gerling Sans" charset="0"/>
                <a:ea typeface="HDI-Gerling Sans" charset="0"/>
                <a:cs typeface="HDI-Gerling Sans" charset="0"/>
              </a:rPr>
              <a:t>Riscos de </a:t>
            </a:r>
            <a:r>
              <a:rPr lang="en-US" sz="3200" b="1" err="1">
                <a:solidFill>
                  <a:srgbClr val="FFFFFF"/>
                </a:solidFill>
                <a:latin typeface="HDI-Gerling Sans" charset="0"/>
                <a:ea typeface="HDI-Gerling Sans" charset="0"/>
                <a:cs typeface="HDI-Gerling Sans" charset="0"/>
              </a:rPr>
              <a:t>Sustentabilidade</a:t>
            </a:r>
            <a:endParaRPr lang="en-US" sz="3200" b="1">
              <a:solidFill>
                <a:srgbClr val="FFFFFF"/>
              </a:solidFill>
              <a:latin typeface="HDI-Gerling Sans" charset="0"/>
              <a:ea typeface="HDI-Gerling Sans" charset="0"/>
              <a:cs typeface="HDI-Gerling Sans" charset="0"/>
            </a:endParaRPr>
          </a:p>
        </p:txBody>
      </p:sp>
      <p:sp>
        <p:nvSpPr>
          <p:cNvPr id="4" name="TextBox 9">
            <a:extLst>
              <a:ext uri="{FF2B5EF4-FFF2-40B4-BE49-F238E27FC236}">
                <a16:creationId xmlns:a16="http://schemas.microsoft.com/office/drawing/2014/main" id="{3E6620BF-C13C-C8A2-A432-7E3FBDE3B9E5}"/>
              </a:ext>
            </a:extLst>
          </p:cNvPr>
          <p:cNvSpPr txBox="1"/>
          <p:nvPr/>
        </p:nvSpPr>
        <p:spPr>
          <a:xfrm>
            <a:off x="537312" y="2554643"/>
            <a:ext cx="5021377" cy="2677656"/>
          </a:xfrm>
          <a:prstGeom prst="rect">
            <a:avLst/>
          </a:prstGeom>
          <a:noFill/>
        </p:spPr>
        <p:txBody>
          <a:bodyPr wrap="square" rtlCol="0">
            <a:spAutoFit/>
          </a:bodyPr>
          <a:lstStyle/>
          <a:p>
            <a:pPr defTabSz="521437"/>
            <a:r>
              <a:rPr lang="pt-BR" sz="1400" b="1">
                <a:solidFill>
                  <a:schemeClr val="bg1"/>
                </a:solidFill>
                <a:latin typeface="HDI-Gerling Sans" charset="0"/>
                <a:ea typeface="HDI-Gerling Sans" charset="0"/>
                <a:cs typeface="HDI-Gerling Sans" charset="0"/>
              </a:rPr>
              <a:t>Materialidade Financeira </a:t>
            </a:r>
          </a:p>
          <a:p>
            <a:pPr defTabSz="521437"/>
            <a:endParaRPr lang="pt-BR" sz="1400">
              <a:solidFill>
                <a:schemeClr val="bg1"/>
              </a:solidFill>
              <a:latin typeface="HDI-Gerling Sans" charset="0"/>
              <a:ea typeface="HDI-Gerling Sans" charset="0"/>
              <a:cs typeface="HDI-Gerling Sans" charset="0"/>
            </a:endParaRPr>
          </a:p>
          <a:p>
            <a:pPr defTabSz="521437"/>
            <a:r>
              <a:rPr lang="pt-BR" sz="1400">
                <a:solidFill>
                  <a:schemeClr val="bg1"/>
                </a:solidFill>
                <a:latin typeface="HDI-Gerling Sans" charset="0"/>
                <a:ea typeface="HDI-Gerling Sans" charset="0"/>
                <a:cs typeface="HDI-Gerling Sans" charset="0"/>
              </a:rPr>
              <a:t>Um tema de sustentabilidade é material sob a ótica financeira se desencadear efeitos sobre o desempenho da empresa. Quando os assuntos relacionados a sustentabilidade não são observado,  podem haver riscos que impactam no crescimento, fluxos de caixa, acesso ao financiamento ou no custo de capital da empresa no curto, médio ou longo prazo. Esses riscos e oportunidades podem derivar de eventos passados ou eventos futuros e não estão sempre sob o controle da empresa, mas conhecê-los traz informações relevantes para as relações comerciais.</a:t>
            </a:r>
            <a:endParaRPr lang="pt-BR" sz="1400" kern="100">
              <a:solidFill>
                <a:schemeClr val="bg1"/>
              </a:solidFill>
              <a:latin typeface="HDI-Gerling Sans"/>
              <a:ea typeface="Calibri" panose="020F0502020204030204" pitchFamily="34" charset="0"/>
              <a:cs typeface="Times New Roman" panose="02020603050405020304" pitchFamily="18" charset="0"/>
            </a:endParaRPr>
          </a:p>
          <a:p>
            <a:pPr defTabSz="521437"/>
            <a:endParaRPr lang="fr-FR" sz="1400">
              <a:solidFill>
                <a:srgbClr val="FFFFFF"/>
              </a:solidFill>
              <a:latin typeface="HDI-Gerling Sans" charset="0"/>
              <a:ea typeface="HDI-Gerling Sans" charset="0"/>
              <a:cs typeface="HDI-Gerling Sans" charset="0"/>
            </a:endParaRPr>
          </a:p>
        </p:txBody>
      </p:sp>
    </p:spTree>
    <p:extLst>
      <p:ext uri="{BB962C8B-B14F-4D97-AF65-F5344CB8AC3E}">
        <p14:creationId xmlns:p14="http://schemas.microsoft.com/office/powerpoint/2010/main" val="98186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59DF-6019-BEFA-84D2-FCA12AD8CAAE}"/>
            </a:ext>
          </a:extLst>
        </p:cNvPr>
        <p:cNvGrpSpPr/>
        <p:nvPr/>
      </p:nvGrpSpPr>
      <p:grpSpPr>
        <a:xfrm>
          <a:off x="0" y="0"/>
          <a:ext cx="0" cy="0"/>
          <a:chOff x="0" y="0"/>
          <a:chExt cx="0" cy="0"/>
        </a:xfrm>
      </p:grpSpPr>
      <p:pic>
        <p:nvPicPr>
          <p:cNvPr id="5" name="Imagem 4" descr="Mulher andando de bicicleta na rua&#10;&#10;Descrição gerada automaticamente">
            <a:extLst>
              <a:ext uri="{FF2B5EF4-FFF2-40B4-BE49-F238E27FC236}">
                <a16:creationId xmlns:a16="http://schemas.microsoft.com/office/drawing/2014/main" id="{7549ABA4-BCB7-A66A-3DE4-E93735E634E2}"/>
              </a:ext>
            </a:extLst>
          </p:cNvPr>
          <p:cNvPicPr>
            <a:picLocks noChangeAspect="1"/>
          </p:cNvPicPr>
          <p:nvPr/>
        </p:nvPicPr>
        <p:blipFill rotWithShape="1">
          <a:blip r:embed="rId3">
            <a:extLst>
              <a:ext uri="{28A0092B-C50C-407E-A947-70E740481C1C}">
                <a14:useLocalDpi xmlns:a14="http://schemas.microsoft.com/office/drawing/2010/main" val="0"/>
              </a:ext>
            </a:extLst>
          </a:blip>
          <a:srcRect l="20160" t="31271" b="8849"/>
          <a:stretch/>
        </p:blipFill>
        <p:spPr>
          <a:xfrm>
            <a:off x="0" y="0"/>
            <a:ext cx="12192000" cy="6858000"/>
          </a:xfrm>
          <a:prstGeom prst="rect">
            <a:avLst/>
          </a:prstGeom>
        </p:spPr>
      </p:pic>
      <p:pic>
        <p:nvPicPr>
          <p:cNvPr id="7" name="Imagem 6" descr="Mulher andando de bicicleta na rua&#10;&#10;Descrição gerada automaticamente">
            <a:extLst>
              <a:ext uri="{FF2B5EF4-FFF2-40B4-BE49-F238E27FC236}">
                <a16:creationId xmlns:a16="http://schemas.microsoft.com/office/drawing/2014/main" id="{585F7CBE-E5D3-DF89-25A2-877C8C726ED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60080" t="31271" b="8849"/>
          <a:stretch/>
        </p:blipFill>
        <p:spPr>
          <a:xfrm>
            <a:off x="6096000" y="0"/>
            <a:ext cx="6096000" cy="6858000"/>
          </a:xfrm>
          <a:prstGeom prst="rect">
            <a:avLst/>
          </a:prstGeom>
        </p:spPr>
      </p:pic>
      <p:sp>
        <p:nvSpPr>
          <p:cNvPr id="12" name="Retângulo 11">
            <a:extLst>
              <a:ext uri="{FF2B5EF4-FFF2-40B4-BE49-F238E27FC236}">
                <a16:creationId xmlns:a16="http://schemas.microsoft.com/office/drawing/2014/main" id="{6413B889-E042-E742-34BC-02B6A4491CEE}"/>
              </a:ext>
            </a:extLst>
          </p:cNvPr>
          <p:cNvSpPr/>
          <p:nvPr/>
        </p:nvSpPr>
        <p:spPr>
          <a:xfrm>
            <a:off x="6096000" y="0"/>
            <a:ext cx="6096000" cy="6858000"/>
          </a:xfrm>
          <a:prstGeom prst="rect">
            <a:avLst/>
          </a:prstGeom>
          <a:solidFill>
            <a:srgbClr val="009547">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5">
            <a:extLst>
              <a:ext uri="{FF2B5EF4-FFF2-40B4-BE49-F238E27FC236}">
                <a16:creationId xmlns:a16="http://schemas.microsoft.com/office/drawing/2014/main" id="{014E5EC6-F3FB-44C7-5E73-AAC45CACC00D}"/>
              </a:ext>
            </a:extLst>
          </p:cNvPr>
          <p:cNvSpPr txBox="1"/>
          <p:nvPr/>
        </p:nvSpPr>
        <p:spPr>
          <a:xfrm>
            <a:off x="6633310" y="476639"/>
            <a:ext cx="3599062" cy="369332"/>
          </a:xfrm>
          <a:prstGeom prst="rect">
            <a:avLst/>
          </a:prstGeom>
          <a:noFill/>
        </p:spPr>
        <p:txBody>
          <a:bodyPr wrap="none" rtlCol="0">
            <a:spAutoFit/>
          </a:bodyPr>
          <a:lstStyle/>
          <a:p>
            <a:pPr defTabSz="521437"/>
            <a:r>
              <a:rPr lang="pt-BR">
                <a:solidFill>
                  <a:srgbClr val="FFFFFF"/>
                </a:solidFill>
                <a:latin typeface="HDI-Gerling Sans" charset="0"/>
                <a:ea typeface="HDI-Gerling Sans" charset="0"/>
                <a:cs typeface="HDI-Gerling Sans" charset="0"/>
              </a:rPr>
              <a:t>Modelo de gerenciamento de riscos </a:t>
            </a:r>
          </a:p>
        </p:txBody>
      </p:sp>
      <p:sp>
        <p:nvSpPr>
          <p:cNvPr id="4" name="TextBox 9">
            <a:extLst>
              <a:ext uri="{FF2B5EF4-FFF2-40B4-BE49-F238E27FC236}">
                <a16:creationId xmlns:a16="http://schemas.microsoft.com/office/drawing/2014/main" id="{FD78D97C-7AF5-D610-F30E-8B38FACAEA3B}"/>
              </a:ext>
            </a:extLst>
          </p:cNvPr>
          <p:cNvSpPr txBox="1"/>
          <p:nvPr/>
        </p:nvSpPr>
        <p:spPr>
          <a:xfrm>
            <a:off x="6633312" y="1220497"/>
            <a:ext cx="5021378" cy="5262979"/>
          </a:xfrm>
          <a:prstGeom prst="rect">
            <a:avLst/>
          </a:prstGeom>
          <a:noFill/>
        </p:spPr>
        <p:txBody>
          <a:bodyPr wrap="square" rtlCol="0">
            <a:spAutoFit/>
          </a:bodyPr>
          <a:lstStyle/>
          <a:p>
            <a:pPr defTabSz="521437"/>
            <a:r>
              <a:rPr lang="pt-BR" sz="1400" kern="1000" spc="-30">
                <a:solidFill>
                  <a:schemeClr val="bg1"/>
                </a:solidFill>
                <a:latin typeface="HDI-Gerling Sans" charset="0"/>
                <a:ea typeface="HDI-Gerling Sans" charset="0"/>
                <a:cs typeface="HDI-Gerling Sans" charset="0"/>
              </a:rPr>
              <a:t>A HDI Global utiliza o modelo de 3 linhas, divididos da seguinte forma:</a:t>
            </a:r>
          </a:p>
          <a:p>
            <a:pPr defTabSz="521437"/>
            <a:endParaRPr lang="pt-BR" sz="1400" kern="1000" spc="-30">
              <a:solidFill>
                <a:schemeClr val="bg1"/>
              </a:solidFill>
              <a:latin typeface="HDI-Gerling Sans" charset="0"/>
              <a:ea typeface="HDI-Gerling Sans" charset="0"/>
              <a:cs typeface="HDI-Gerling Sans" charset="0"/>
            </a:endParaRPr>
          </a:p>
          <a:p>
            <a:pPr defTabSz="521437"/>
            <a:r>
              <a:rPr lang="pt-BR" sz="1400" b="1" kern="1000" spc="-30">
                <a:solidFill>
                  <a:schemeClr val="bg1"/>
                </a:solidFill>
                <a:latin typeface="HDI-Gerling Sans" charset="0"/>
                <a:ea typeface="HDI-Gerling Sans" charset="0"/>
                <a:cs typeface="HDI-Gerling Sans" charset="0"/>
              </a:rPr>
              <a:t>1° Linha: </a:t>
            </a:r>
            <a:r>
              <a:rPr lang="pt-BR" sz="1400" kern="1000" spc="-30">
                <a:solidFill>
                  <a:schemeClr val="bg1"/>
                </a:solidFill>
                <a:latin typeface="HDI-Gerling Sans" charset="0"/>
                <a:ea typeface="HDI-Gerling Sans" charset="0"/>
                <a:cs typeface="HDI-Gerling Sans" charset="0"/>
              </a:rPr>
              <a:t>É formada pelos donos dos processos e consequentemente dos riscos, ou seja, os responsáveis diretos por manter os riscos nos limites de tolerância definidos pela Companhia e pelos executores dos processos das áreas operacionais, comerciais, de projetos, de suporte e administrativas. Detém a responsabilidade primária e gerenciam diretamente os riscos, identificando, avaliando, tratando, prevenindo e monitorando seus riscos de forma integrada.  </a:t>
            </a:r>
          </a:p>
          <a:p>
            <a:pPr defTabSz="521437"/>
            <a:endParaRPr lang="pt-BR" sz="1400" kern="1000" spc="-30">
              <a:solidFill>
                <a:schemeClr val="bg1"/>
              </a:solidFill>
              <a:latin typeface="HDI-Gerling Sans" charset="0"/>
              <a:ea typeface="HDI-Gerling Sans" charset="0"/>
              <a:cs typeface="HDI-Gerling Sans" charset="0"/>
            </a:endParaRPr>
          </a:p>
          <a:p>
            <a:pPr defTabSz="521437"/>
            <a:r>
              <a:rPr lang="pt-BR" sz="1400" b="1" kern="1000" spc="-30">
                <a:solidFill>
                  <a:schemeClr val="bg1"/>
                </a:solidFill>
                <a:latin typeface="HDI-Gerling Sans" charset="0"/>
                <a:ea typeface="HDI-Gerling Sans" charset="0"/>
                <a:cs typeface="HDI-Gerling Sans" charset="0"/>
              </a:rPr>
              <a:t>2° Linha</a:t>
            </a:r>
            <a:r>
              <a:rPr lang="pt-BR" sz="1400" kern="1000" spc="-30">
                <a:solidFill>
                  <a:schemeClr val="bg1"/>
                </a:solidFill>
                <a:latin typeface="HDI-Gerling Sans" charset="0"/>
                <a:ea typeface="HDI-Gerling Sans" charset="0"/>
                <a:cs typeface="HDI-Gerling Sans" charset="0"/>
              </a:rPr>
              <a:t>: De forma independente, a 2ª linha de defesa é composta pelas áreas de Gestão de Riscos e Controles Internos, Compliance e Segurança da Informação. A Estrutura de Gestão de Riscos orienta os gestores de negócio no desenvolvimento, implantação e correção dos controles internos e na busca da mitigação ou diminuição dos riscos inerentes.</a:t>
            </a:r>
          </a:p>
          <a:p>
            <a:pPr defTabSz="521437"/>
            <a:endParaRPr lang="pt-BR" sz="1400" kern="1000" spc="-30">
              <a:solidFill>
                <a:schemeClr val="bg1"/>
              </a:solidFill>
              <a:latin typeface="HDI-Gerling Sans" charset="0"/>
              <a:ea typeface="HDI-Gerling Sans" charset="0"/>
              <a:cs typeface="HDI-Gerling Sans" charset="0"/>
            </a:endParaRPr>
          </a:p>
          <a:p>
            <a:pPr defTabSz="521437"/>
            <a:r>
              <a:rPr lang="pt-BR" sz="1400" b="1" kern="1000" spc="-30">
                <a:solidFill>
                  <a:schemeClr val="bg1"/>
                </a:solidFill>
                <a:latin typeface="HDI-Gerling Sans" charset="0"/>
                <a:ea typeface="HDI-Gerling Sans" charset="0"/>
                <a:cs typeface="HDI-Gerling Sans" charset="0"/>
              </a:rPr>
              <a:t>3° Linha</a:t>
            </a:r>
            <a:r>
              <a:rPr lang="pt-BR" sz="1400" kern="1000" spc="-30">
                <a:solidFill>
                  <a:schemeClr val="bg1"/>
                </a:solidFill>
                <a:latin typeface="HDI-Gerling Sans" charset="0"/>
                <a:ea typeface="HDI-Gerling Sans" charset="0"/>
                <a:cs typeface="HDI-Gerling Sans" charset="0"/>
              </a:rPr>
              <a:t>: É composta por áreas independentes da Administração, isto é, a Auditoria Interna e a Ouvidoria que realizam, observadas suas respectivas áreas de atuação, avaliações, inspeções, através da execução de testes de controles e apuração de denúncias, proporcionando asseguração isenta, inclusive sobre a efetividade da gestão e da prevenção de riscos, de controles internos e de conformidade.</a:t>
            </a:r>
          </a:p>
        </p:txBody>
      </p:sp>
    </p:spTree>
    <p:extLst>
      <p:ext uri="{BB962C8B-B14F-4D97-AF65-F5344CB8AC3E}">
        <p14:creationId xmlns:p14="http://schemas.microsoft.com/office/powerpoint/2010/main" val="157996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to 1">
            <a:extLst>
              <a:ext uri="{FF2B5EF4-FFF2-40B4-BE49-F238E27FC236}">
                <a16:creationId xmlns:a16="http://schemas.microsoft.com/office/drawing/2014/main" id="{522076D8-EBCB-43A4-F25B-774AEDE0666D}"/>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sp>
        <p:nvSpPr>
          <p:cNvPr id="10" name="TextBox 5"/>
          <p:cNvSpPr txBox="1"/>
          <p:nvPr/>
        </p:nvSpPr>
        <p:spPr>
          <a:xfrm>
            <a:off x="575411" y="812698"/>
            <a:ext cx="1436355" cy="369332"/>
          </a:xfrm>
          <a:prstGeom prst="rect">
            <a:avLst/>
          </a:prstGeom>
          <a:noFill/>
        </p:spPr>
        <p:txBody>
          <a:bodyPr wrap="none" rtlCol="0">
            <a:spAutoFit/>
          </a:bodyPr>
          <a:lstStyle/>
          <a:p>
            <a:pPr defTabSz="521437"/>
            <a:r>
              <a:rPr lang="en-US" err="1">
                <a:solidFill>
                  <a:srgbClr val="8A8C8E"/>
                </a:solidFill>
                <a:latin typeface="HDI-Gerling Sans" charset="0"/>
                <a:ea typeface="HDI-Gerling Sans" charset="0"/>
                <a:cs typeface="HDI-Gerling Sans" charset="0"/>
              </a:rPr>
              <a:t>Metodologia</a:t>
            </a:r>
            <a:r>
              <a:rPr lang="en-US">
                <a:solidFill>
                  <a:srgbClr val="8A8C8E"/>
                </a:solidFill>
                <a:latin typeface="HDI-Gerling Sans" charset="0"/>
                <a:ea typeface="HDI-Gerling Sans" charset="0"/>
                <a:cs typeface="HDI-Gerling Sans" charset="0"/>
              </a:rPr>
              <a:t> </a:t>
            </a:r>
            <a:endParaRPr lang="en-US">
              <a:solidFill>
                <a:srgbClr val="8A8C8E">
                  <a:lumMod val="60000"/>
                  <a:lumOff val="40000"/>
                </a:srgbClr>
              </a:solidFill>
              <a:latin typeface="HDI-Gerling Sans" charset="0"/>
              <a:ea typeface="HDI-Gerling Sans" charset="0"/>
              <a:cs typeface="HDI-Gerling Sans" charset="0"/>
            </a:endParaRPr>
          </a:p>
        </p:txBody>
      </p:sp>
      <p:sp>
        <p:nvSpPr>
          <p:cNvPr id="11" name="Footer Placeholder 4"/>
          <p:cNvSpPr txBox="1">
            <a:spLocks/>
          </p:cNvSpPr>
          <p:nvPr/>
        </p:nvSpPr>
        <p:spPr>
          <a:xfrm>
            <a:off x="539309" y="298839"/>
            <a:ext cx="7122899" cy="589942"/>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3200">
                <a:solidFill>
                  <a:srgbClr val="0D7A41"/>
                </a:solidFill>
                <a:latin typeface="HDI-Gerling Sans" charset="0"/>
                <a:ea typeface="HDI-Gerling Sans" charset="0"/>
                <a:cs typeface="HDI-Gerling Sans" charset="0"/>
              </a:rPr>
              <a:t>Riscos de </a:t>
            </a:r>
            <a:r>
              <a:rPr lang="en-US" sz="3200" err="1">
                <a:solidFill>
                  <a:srgbClr val="0D7A41"/>
                </a:solidFill>
                <a:latin typeface="HDI-Gerling Sans" charset="0"/>
                <a:ea typeface="HDI-Gerling Sans" charset="0"/>
                <a:cs typeface="HDI-Gerling Sans" charset="0"/>
              </a:rPr>
              <a:t>Sustentabilidade</a:t>
            </a:r>
            <a:r>
              <a:rPr lang="en-US" sz="3200">
                <a:solidFill>
                  <a:srgbClr val="0D7A41"/>
                </a:solidFill>
                <a:latin typeface="HDI-Gerling Sans" charset="0"/>
                <a:ea typeface="HDI-Gerling Sans" charset="0"/>
                <a:cs typeface="HDI-Gerling Sans" charset="0"/>
              </a:rPr>
              <a:t> </a:t>
            </a:r>
            <a:endParaRPr lang="en-US" sz="3200">
              <a:solidFill>
                <a:srgbClr val="8A8C8E">
                  <a:lumMod val="60000"/>
                  <a:lumOff val="40000"/>
                </a:srgbClr>
              </a:solidFill>
              <a:latin typeface="HDI-Gerling Sans" charset="0"/>
              <a:ea typeface="HDI-Gerling Sans" charset="0"/>
              <a:cs typeface="HDI-Gerling Sans" charset="0"/>
            </a:endParaRPr>
          </a:p>
        </p:txBody>
      </p:sp>
      <p:sp>
        <p:nvSpPr>
          <p:cNvPr id="7" name="TextBox 9">
            <a:extLst>
              <a:ext uri="{FF2B5EF4-FFF2-40B4-BE49-F238E27FC236}">
                <a16:creationId xmlns:a16="http://schemas.microsoft.com/office/drawing/2014/main" id="{1AACA7C7-5B26-FB31-3AA0-B73DAFF9DE45}"/>
              </a:ext>
            </a:extLst>
          </p:cNvPr>
          <p:cNvSpPr txBox="1"/>
          <p:nvPr/>
        </p:nvSpPr>
        <p:spPr>
          <a:xfrm>
            <a:off x="539308" y="1575073"/>
            <a:ext cx="11146270" cy="3323987"/>
          </a:xfrm>
          <a:prstGeom prst="rect">
            <a:avLst/>
          </a:prstGeom>
          <a:noFill/>
        </p:spPr>
        <p:txBody>
          <a:bodyPr wrap="square" lIns="91440" tIns="45720" rIns="91440" bIns="45720" rtlCol="0" anchor="t">
            <a:spAutoFit/>
          </a:bodyPr>
          <a:lstStyle/>
          <a:p>
            <a:pPr defTabSz="521437"/>
            <a:r>
              <a:rPr lang="pt-BR" sz="1400">
                <a:solidFill>
                  <a:srgbClr val="000000">
                    <a:lumMod val="65000"/>
                    <a:lumOff val="35000"/>
                  </a:srgbClr>
                </a:solidFill>
                <a:latin typeface="HDI-Gerling Sans" charset="0"/>
              </a:rPr>
              <a:t>A HDI Global desenvolveu um estudo de materialidade para determinar quais as questões mais relevantes para seus negócios. Foram observadas as diretrizes da </a:t>
            </a:r>
            <a:r>
              <a:rPr lang="pt-BR" sz="1400" err="1">
                <a:solidFill>
                  <a:srgbClr val="000000">
                    <a:lumMod val="65000"/>
                    <a:lumOff val="35000"/>
                  </a:srgbClr>
                </a:solidFill>
                <a:latin typeface="HDI-Gerling Sans" charset="0"/>
              </a:rPr>
              <a:t>European</a:t>
            </a:r>
            <a:r>
              <a:rPr lang="pt-BR" sz="1400">
                <a:solidFill>
                  <a:srgbClr val="000000">
                    <a:lumMod val="65000"/>
                    <a:lumOff val="35000"/>
                  </a:srgbClr>
                </a:solidFill>
                <a:latin typeface="HDI-Gerling Sans" charset="0"/>
              </a:rPr>
              <a:t> Sustainability </a:t>
            </a:r>
            <a:r>
              <a:rPr lang="pt-BR" sz="1400" err="1">
                <a:solidFill>
                  <a:srgbClr val="000000">
                    <a:lumMod val="65000"/>
                    <a:lumOff val="35000"/>
                  </a:srgbClr>
                </a:solidFill>
                <a:latin typeface="HDI-Gerling Sans" charset="0"/>
              </a:rPr>
              <a:t>Reporting</a:t>
            </a:r>
            <a:r>
              <a:rPr lang="pt-BR" sz="1400">
                <a:solidFill>
                  <a:srgbClr val="000000">
                    <a:lumMod val="65000"/>
                    <a:lumOff val="35000"/>
                  </a:srgbClr>
                </a:solidFill>
                <a:latin typeface="HDI-Gerling Sans" charset="0"/>
              </a:rPr>
              <a:t> Standards (ESRS), este estudo evidencia os principais temas materiais, que representam os impactos financeiros mais significativos na HDI Global.</a:t>
            </a:r>
          </a:p>
          <a:p>
            <a:pPr defTabSz="521437"/>
            <a:endParaRPr lang="pt-BR" sz="1400">
              <a:solidFill>
                <a:srgbClr val="000000">
                  <a:lumMod val="65000"/>
                  <a:lumOff val="35000"/>
                </a:srgbClr>
              </a:solidFill>
              <a:latin typeface="HDI-Gerling Sans" charset="0"/>
            </a:endParaRPr>
          </a:p>
          <a:p>
            <a:pPr defTabSz="521437"/>
            <a:r>
              <a:rPr lang="pt-BR" sz="1400">
                <a:solidFill>
                  <a:srgbClr val="000000">
                    <a:lumMod val="65000"/>
                    <a:lumOff val="35000"/>
                  </a:srgbClr>
                </a:solidFill>
                <a:latin typeface="HDI-Gerling Sans" charset="0"/>
              </a:rPr>
              <a:t>Para a mensuração e classificação dos riscos, foi utilizada a metodologia aplicada pela HDI Global Brasil estabelecida na Política de Gestão de Riscos, considerando o impacto financeiro e frequência. Fez parte dessa análise a identificação de riscos financeiros de curto, médio e longo prazo e o resultado variando entre 5 níveis de classificação (muito baixo, baixo, médio, alto e muito alto). Consideramos que o risco de sustentabilidade é material quando for classificado como médio, alto e muito alto.</a:t>
            </a:r>
          </a:p>
          <a:p>
            <a:pPr defTabSz="521437"/>
            <a:endParaRPr lang="pt-BR" sz="1400">
              <a:solidFill>
                <a:srgbClr val="000000">
                  <a:lumMod val="65000"/>
                  <a:lumOff val="35000"/>
                </a:srgbClr>
              </a:solidFill>
              <a:latin typeface="HDI-Gerling Sans" charset="0"/>
              <a:ea typeface="HDI-Gerling Sans" charset="0"/>
              <a:cs typeface="HDI-Gerling Sans" charset="0"/>
            </a:endParaRPr>
          </a:p>
          <a:p>
            <a:pPr defTabSz="521437"/>
            <a:r>
              <a:rPr lang="pt-BR" sz="1400">
                <a:solidFill>
                  <a:srgbClr val="000000">
                    <a:lumMod val="65000"/>
                    <a:lumOff val="35000"/>
                  </a:srgbClr>
                </a:solidFill>
                <a:latin typeface="HDI-Gerling Sans" charset="0"/>
                <a:ea typeface="HDI-Gerling Sans" charset="0"/>
                <a:cs typeface="HDI-Gerling Sans" charset="0"/>
              </a:rPr>
              <a:t>Em conformidade às práticas que </a:t>
            </a:r>
            <a:r>
              <a:rPr lang="pt-BR" sz="1400">
                <a:solidFill>
                  <a:srgbClr val="000000">
                    <a:lumMod val="65000"/>
                    <a:lumOff val="35000"/>
                  </a:srgbClr>
                </a:solidFill>
                <a:latin typeface="HDI-Gerling Sans" charset="0"/>
              </a:rPr>
              <a:t>a companhia usualmente realiza, o processo envolveu as áreas de negócios responsáveis pelos riscos de sustentabilidade bem como a estrutura de gestão de riscos corporativa. As discussões para estabelecer a classificação do risco considerou: magnitude dos efeitos; dependência dos recursos; confiança nos relacionamentos de negócios</a:t>
            </a:r>
            <a:r>
              <a:rPr lang="pt-BR" sz="1400">
                <a:solidFill>
                  <a:srgbClr val="000000">
                    <a:lumMod val="65000"/>
                    <a:lumOff val="35000"/>
                  </a:srgbClr>
                </a:solidFill>
                <a:latin typeface="HDI-Gerling Sans" charset="0"/>
                <a:ea typeface="HDI-Gerling Sans" charset="0"/>
                <a:cs typeface="HDI-Gerling Sans" charset="0"/>
              </a:rPr>
              <a:t>; probabilidade de ocorrência do evento e controles utilizados pela companhia, além do impacto financeiro na empresa no curto, médio ou longo prazo.</a:t>
            </a:r>
          </a:p>
          <a:p>
            <a:pPr defTabSz="521437"/>
            <a:endParaRPr lang="pt-BR" sz="1400">
              <a:solidFill>
                <a:srgbClr val="000000">
                  <a:lumMod val="65000"/>
                  <a:lumOff val="35000"/>
                </a:srgbClr>
              </a:solidFill>
              <a:latin typeface="HDI-Gerling Sans" charset="0"/>
              <a:ea typeface="HDI-Gerling Sans" charset="0"/>
              <a:cs typeface="HDI-Gerling Sans" charset="0"/>
            </a:endParaRPr>
          </a:p>
          <a:p>
            <a:pPr defTabSz="521437"/>
            <a:r>
              <a:rPr lang="pt-BR" sz="1400">
                <a:solidFill>
                  <a:srgbClr val="000000">
                    <a:lumMod val="65000"/>
                    <a:lumOff val="35000"/>
                  </a:srgbClr>
                </a:solidFill>
                <a:latin typeface="HDI-Gerling Sans" charset="0"/>
                <a:ea typeface="HDI-Gerling Sans" charset="0"/>
                <a:cs typeface="HDI-Gerling Sans" charset="0"/>
              </a:rPr>
              <a:t>Após a realização de workshops, foram definidos os riscos de sustentabilidade que podem afetar financeiramente de forma material a companhia.</a:t>
            </a:r>
            <a:endParaRPr lang="fr-FR" sz="1400">
              <a:solidFill>
                <a:srgbClr val="000000">
                  <a:lumMod val="65000"/>
                  <a:lumOff val="35000"/>
                </a:srgbClr>
              </a:solidFill>
              <a:latin typeface="HDI-Gerling Sans" charset="0"/>
              <a:ea typeface="HDI-Gerling Sans" charset="0"/>
              <a:cs typeface="HDI-Gerling Sans" charset="0"/>
            </a:endParaRPr>
          </a:p>
        </p:txBody>
      </p:sp>
      <p:sp>
        <p:nvSpPr>
          <p:cNvPr id="5" name="Retângulo 4">
            <a:extLst>
              <a:ext uri="{FF2B5EF4-FFF2-40B4-BE49-F238E27FC236}">
                <a16:creationId xmlns:a16="http://schemas.microsoft.com/office/drawing/2014/main" id="{9A3322D8-B879-1A8F-9A28-39BC73189450}"/>
              </a:ext>
            </a:extLst>
          </p:cNvPr>
          <p:cNvSpPr/>
          <p:nvPr/>
        </p:nvSpPr>
        <p:spPr>
          <a:xfrm>
            <a:off x="539309" y="6272485"/>
            <a:ext cx="3948132"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Riscos de Sustentabilidade</a:t>
            </a:r>
          </a:p>
        </p:txBody>
      </p:sp>
      <p:pic>
        <p:nvPicPr>
          <p:cNvPr id="6" name="Imagem 5">
            <a:extLst>
              <a:ext uri="{FF2B5EF4-FFF2-40B4-BE49-F238E27FC236}">
                <a16:creationId xmlns:a16="http://schemas.microsoft.com/office/drawing/2014/main" id="{105747E7-49E9-277D-88DF-35AE531FA46B}"/>
              </a:ext>
            </a:extLst>
          </p:cNvPr>
          <p:cNvPicPr>
            <a:picLocks noChangeAspect="1"/>
          </p:cNvPicPr>
          <p:nvPr/>
        </p:nvPicPr>
        <p:blipFill>
          <a:blip r:embed="rId3"/>
          <a:stretch>
            <a:fillRect/>
          </a:stretch>
        </p:blipFill>
        <p:spPr>
          <a:xfrm>
            <a:off x="10731499" y="5978719"/>
            <a:ext cx="957021" cy="379197"/>
          </a:xfrm>
          <a:prstGeom prst="rect">
            <a:avLst/>
          </a:prstGeom>
        </p:spPr>
      </p:pic>
    </p:spTree>
    <p:extLst>
      <p:ext uri="{BB962C8B-B14F-4D97-AF65-F5344CB8AC3E}">
        <p14:creationId xmlns:p14="http://schemas.microsoft.com/office/powerpoint/2010/main" val="4085773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to 1">
            <a:extLst>
              <a:ext uri="{FF2B5EF4-FFF2-40B4-BE49-F238E27FC236}">
                <a16:creationId xmlns:a16="http://schemas.microsoft.com/office/drawing/2014/main" id="{522076D8-EBCB-43A4-F25B-774AEDE0666D}"/>
              </a:ext>
            </a:extLst>
          </p:cNvPr>
          <p:cNvCxnSpPr>
            <a:cxnSpLocks/>
          </p:cNvCxnSpPr>
          <p:nvPr/>
        </p:nvCxnSpPr>
        <p:spPr>
          <a:xfrm>
            <a:off x="0" y="6005337"/>
            <a:ext cx="10393293" cy="0"/>
          </a:xfrm>
          <a:prstGeom prst="line">
            <a:avLst/>
          </a:prstGeom>
          <a:ln w="57150">
            <a:solidFill>
              <a:srgbClr val="006729"/>
            </a:solidFill>
          </a:ln>
        </p:spPr>
        <p:style>
          <a:lnRef idx="1">
            <a:schemeClr val="accent1"/>
          </a:lnRef>
          <a:fillRef idx="0">
            <a:schemeClr val="accent1"/>
          </a:fillRef>
          <a:effectRef idx="0">
            <a:schemeClr val="accent1"/>
          </a:effectRef>
          <a:fontRef idx="minor">
            <a:schemeClr val="tx1"/>
          </a:fontRef>
        </p:style>
      </p:cxnSp>
      <p:sp>
        <p:nvSpPr>
          <p:cNvPr id="9" name="TextBox 9"/>
          <p:cNvSpPr txBox="1"/>
          <p:nvPr/>
        </p:nvSpPr>
        <p:spPr>
          <a:xfrm>
            <a:off x="575411" y="1449176"/>
            <a:ext cx="11041178" cy="738664"/>
          </a:xfrm>
          <a:prstGeom prst="rect">
            <a:avLst/>
          </a:prstGeom>
          <a:noFill/>
        </p:spPr>
        <p:txBody>
          <a:bodyPr wrap="square" rtlCol="0">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O estudo de materialidade da HDI Global foi realizado de acordo com os tópicos estabelecidos pelo ESRS onde compreende 3 pilares e 10 temas de sustentabilidade:</a:t>
            </a:r>
          </a:p>
          <a:p>
            <a:pPr defTabSz="521437"/>
            <a:endParaRPr lang="fr-FR" sz="1400">
              <a:solidFill>
                <a:srgbClr val="000000">
                  <a:lumMod val="65000"/>
                  <a:lumOff val="35000"/>
                </a:srgbClr>
              </a:solidFill>
              <a:latin typeface="HDI-Gerling Sans" charset="0"/>
              <a:ea typeface="HDI-Gerling Sans" charset="0"/>
              <a:cs typeface="HDI-Gerling Sans" charset="0"/>
            </a:endParaRPr>
          </a:p>
        </p:txBody>
      </p:sp>
      <p:sp>
        <p:nvSpPr>
          <p:cNvPr id="10" name="TextBox 5"/>
          <p:cNvSpPr txBox="1"/>
          <p:nvPr/>
        </p:nvSpPr>
        <p:spPr>
          <a:xfrm>
            <a:off x="575411" y="812698"/>
            <a:ext cx="2484206" cy="369332"/>
          </a:xfrm>
          <a:prstGeom prst="rect">
            <a:avLst/>
          </a:prstGeom>
          <a:noFill/>
        </p:spPr>
        <p:txBody>
          <a:bodyPr wrap="none" rtlCol="0">
            <a:spAutoFit/>
          </a:bodyPr>
          <a:lstStyle/>
          <a:p>
            <a:pPr defTabSz="521437"/>
            <a:r>
              <a:rPr lang="en-US" err="1">
                <a:solidFill>
                  <a:srgbClr val="8A8C8E"/>
                </a:solidFill>
                <a:latin typeface="HDI-Gerling Sans" charset="0"/>
                <a:ea typeface="HDI-Gerling Sans" charset="0"/>
                <a:cs typeface="HDI-Gerling Sans" charset="0"/>
              </a:rPr>
              <a:t>Estudo</a:t>
            </a:r>
            <a:r>
              <a:rPr lang="en-US">
                <a:solidFill>
                  <a:srgbClr val="8A8C8E"/>
                </a:solidFill>
                <a:latin typeface="HDI-Gerling Sans" charset="0"/>
                <a:ea typeface="HDI-Gerling Sans" charset="0"/>
                <a:cs typeface="HDI-Gerling Sans" charset="0"/>
              </a:rPr>
              <a:t> de </a:t>
            </a:r>
            <a:r>
              <a:rPr lang="en-US" err="1">
                <a:solidFill>
                  <a:srgbClr val="8A8C8E"/>
                </a:solidFill>
                <a:latin typeface="HDI-Gerling Sans" charset="0"/>
                <a:ea typeface="HDI-Gerling Sans" charset="0"/>
                <a:cs typeface="HDI-Gerling Sans" charset="0"/>
              </a:rPr>
              <a:t>Materialidade</a:t>
            </a:r>
            <a:endParaRPr lang="en-US">
              <a:solidFill>
                <a:srgbClr val="8A8C8E">
                  <a:lumMod val="60000"/>
                  <a:lumOff val="40000"/>
                </a:srgbClr>
              </a:solidFill>
              <a:latin typeface="HDI-Gerling Sans" charset="0"/>
              <a:ea typeface="HDI-Gerling Sans" charset="0"/>
              <a:cs typeface="HDI-Gerling Sans" charset="0"/>
            </a:endParaRPr>
          </a:p>
        </p:txBody>
      </p:sp>
      <p:sp>
        <p:nvSpPr>
          <p:cNvPr id="11" name="Footer Placeholder 4"/>
          <p:cNvSpPr txBox="1">
            <a:spLocks/>
          </p:cNvSpPr>
          <p:nvPr/>
        </p:nvSpPr>
        <p:spPr>
          <a:xfrm>
            <a:off x="539309" y="298839"/>
            <a:ext cx="7122899" cy="589942"/>
          </a:xfrm>
          <a:prstGeom prst="rect">
            <a:avLst/>
          </a:prstGeom>
          <a:noFill/>
        </p:spPr>
        <p:txBody>
          <a:bodyPr anchor="ctr" anchorCtr="0"/>
          <a:lstStyle>
            <a:defPPr>
              <a:defRPr lang="en-US"/>
            </a:defPPr>
            <a:lvl1pPr marL="0" algn="l" defTabSz="521437" rtl="0" eaLnBrk="1" latinLnBrk="0" hangingPunct="1">
              <a:defRPr sz="1400" kern="1200">
                <a:solidFill>
                  <a:srgbClr val="BCBCBC"/>
                </a:solidFill>
                <a:latin typeface="Trebuchet MS" panose="020B0603020202020204" pitchFamily="34" charset="0"/>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3200" err="1">
                <a:solidFill>
                  <a:srgbClr val="0D7A41"/>
                </a:solidFill>
                <a:latin typeface="HDI-Gerling Sans" charset="0"/>
                <a:ea typeface="HDI-Gerling Sans" charset="0"/>
                <a:cs typeface="HDI-Gerling Sans" charset="0"/>
              </a:rPr>
              <a:t>Riscos</a:t>
            </a:r>
            <a:r>
              <a:rPr lang="en-US" sz="3200">
                <a:solidFill>
                  <a:srgbClr val="0D7A41"/>
                </a:solidFill>
                <a:latin typeface="HDI-Gerling Sans" charset="0"/>
                <a:ea typeface="HDI-Gerling Sans" charset="0"/>
                <a:cs typeface="HDI-Gerling Sans" charset="0"/>
              </a:rPr>
              <a:t> de </a:t>
            </a:r>
            <a:r>
              <a:rPr lang="en-US" sz="3200" err="1">
                <a:solidFill>
                  <a:srgbClr val="0D7A41"/>
                </a:solidFill>
                <a:latin typeface="HDI-Gerling Sans" charset="0"/>
                <a:ea typeface="HDI-Gerling Sans" charset="0"/>
                <a:cs typeface="HDI-Gerling Sans" charset="0"/>
              </a:rPr>
              <a:t>Sustentabilidade</a:t>
            </a:r>
            <a:endParaRPr lang="en-US" sz="3200">
              <a:solidFill>
                <a:srgbClr val="8A8C8E">
                  <a:lumMod val="60000"/>
                  <a:lumOff val="40000"/>
                </a:srgbClr>
              </a:solidFill>
              <a:latin typeface="HDI-Gerling Sans" charset="0"/>
              <a:ea typeface="HDI-Gerling Sans" charset="0"/>
              <a:cs typeface="HDI-Gerling Sans" charset="0"/>
            </a:endParaRPr>
          </a:p>
        </p:txBody>
      </p:sp>
      <p:graphicFrame>
        <p:nvGraphicFramePr>
          <p:cNvPr id="5" name="Tabela 4">
            <a:extLst>
              <a:ext uri="{FF2B5EF4-FFF2-40B4-BE49-F238E27FC236}">
                <a16:creationId xmlns:a16="http://schemas.microsoft.com/office/drawing/2014/main" id="{7BE2162A-7039-D049-9195-DAE0944B1607}"/>
              </a:ext>
            </a:extLst>
          </p:cNvPr>
          <p:cNvGraphicFramePr>
            <a:graphicFrameLocks noGrp="1"/>
          </p:cNvGraphicFramePr>
          <p:nvPr>
            <p:extLst>
              <p:ext uri="{D42A27DB-BD31-4B8C-83A1-F6EECF244321}">
                <p14:modId xmlns:p14="http://schemas.microsoft.com/office/powerpoint/2010/main" val="4224785015"/>
              </p:ext>
            </p:extLst>
          </p:nvPr>
        </p:nvGraphicFramePr>
        <p:xfrm>
          <a:off x="575411" y="2267352"/>
          <a:ext cx="11041179" cy="3141472"/>
        </p:xfrm>
        <a:graphic>
          <a:graphicData uri="http://schemas.openxmlformats.org/drawingml/2006/table">
            <a:tbl>
              <a:tblPr firstRow="1" bandRow="1">
                <a:tableStyleId>{5C22544A-7EE6-4342-B048-85BDC9FD1C3A}</a:tableStyleId>
              </a:tblPr>
              <a:tblGrid>
                <a:gridCol w="3680393">
                  <a:extLst>
                    <a:ext uri="{9D8B030D-6E8A-4147-A177-3AD203B41FA5}">
                      <a16:colId xmlns:a16="http://schemas.microsoft.com/office/drawing/2014/main" val="717155315"/>
                    </a:ext>
                  </a:extLst>
                </a:gridCol>
                <a:gridCol w="3680393">
                  <a:extLst>
                    <a:ext uri="{9D8B030D-6E8A-4147-A177-3AD203B41FA5}">
                      <a16:colId xmlns:a16="http://schemas.microsoft.com/office/drawing/2014/main" val="2869051616"/>
                    </a:ext>
                  </a:extLst>
                </a:gridCol>
                <a:gridCol w="3680393">
                  <a:extLst>
                    <a:ext uri="{9D8B030D-6E8A-4147-A177-3AD203B41FA5}">
                      <a16:colId xmlns:a16="http://schemas.microsoft.com/office/drawing/2014/main" val="213433771"/>
                    </a:ext>
                  </a:extLst>
                </a:gridCol>
              </a:tblGrid>
              <a:tr h="342233">
                <a:tc>
                  <a:txBody>
                    <a:bodyPr/>
                    <a:lstStyle/>
                    <a:p>
                      <a:r>
                        <a:rPr lang="pt-BR"/>
                        <a:t>Ambiental</a:t>
                      </a:r>
                    </a:p>
                  </a:txBody>
                  <a:tcPr>
                    <a:solidFill>
                      <a:srgbClr val="006729"/>
                    </a:solidFill>
                  </a:tcPr>
                </a:tc>
                <a:tc>
                  <a:txBody>
                    <a:bodyPr/>
                    <a:lstStyle/>
                    <a:p>
                      <a:r>
                        <a:rPr lang="pt-BR"/>
                        <a:t>Social</a:t>
                      </a:r>
                    </a:p>
                  </a:txBody>
                  <a:tcPr>
                    <a:solidFill>
                      <a:srgbClr val="009547"/>
                    </a:solidFill>
                  </a:tcPr>
                </a:tc>
                <a:tc>
                  <a:txBody>
                    <a:bodyPr/>
                    <a:lstStyle/>
                    <a:p>
                      <a:r>
                        <a:rPr lang="pt-BR"/>
                        <a:t>Governança </a:t>
                      </a:r>
                    </a:p>
                  </a:txBody>
                  <a:tcPr>
                    <a:solidFill>
                      <a:srgbClr val="2BB673"/>
                    </a:solidFill>
                  </a:tcPr>
                </a:tc>
                <a:extLst>
                  <a:ext uri="{0D108BD9-81ED-4DB2-BD59-A6C34878D82A}">
                    <a16:rowId xmlns:a16="http://schemas.microsoft.com/office/drawing/2014/main" val="587604578"/>
                  </a:ext>
                </a:extLst>
              </a:tr>
              <a:tr h="2524266">
                <a:tc>
                  <a:txBody>
                    <a:bodyPr/>
                    <a:lstStyle/>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 Mudança Climática</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1.1 Energia</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1.2 Adaptação à mudança climática</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1.3. Mitigação de mudanças climáticas</a:t>
                      </a:r>
                    </a:p>
                    <a:p>
                      <a:pPr marL="457200">
                        <a:lnSpc>
                          <a:spcPct val="107000"/>
                        </a:lnSpc>
                      </a:pPr>
                      <a:r>
                        <a:rPr lang="pt-BR" sz="1100" kern="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2) Poluição</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2.1. Ar, água e poluição do solo</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2.2. Biodiversidade e Ecossistemas</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2.3. Substâncias perigosas</a:t>
                      </a:r>
                    </a:p>
                    <a:p>
                      <a:pPr marL="457200">
                        <a:lnSpc>
                          <a:spcPct val="107000"/>
                        </a:lnSpc>
                      </a:pPr>
                      <a:r>
                        <a:rPr lang="pt-BR" sz="1100" kern="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3) Água e recursos marinhos</a:t>
                      </a:r>
                    </a:p>
                    <a:p>
                      <a:pPr marL="0" lvl="0" indent="0">
                        <a:lnSpc>
                          <a:spcPct val="107000"/>
                        </a:lnSpc>
                        <a:buFont typeface="+mj-lt"/>
                        <a:buNone/>
                      </a:pPr>
                      <a:endParaRPr lang="pt-BR" sz="11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4) Biodiversidade e Ecossistemas</a:t>
                      </a:r>
                    </a:p>
                    <a:p>
                      <a:pPr marL="0" lvl="0" indent="0">
                        <a:lnSpc>
                          <a:spcPct val="107000"/>
                        </a:lnSpc>
                        <a:buFont typeface="+mj-lt"/>
                        <a:buNone/>
                      </a:pPr>
                      <a:endParaRPr lang="pt-BR" sz="11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5) Uso de Recursos e Economia Circular</a:t>
                      </a:r>
                      <a:endParaRPr lang="pt-BR"/>
                    </a:p>
                  </a:txBody>
                  <a:tcPr>
                    <a:solidFill>
                      <a:srgbClr val="9CD3AE"/>
                    </a:solidFill>
                  </a:tcPr>
                </a:tc>
                <a:tc>
                  <a:txBody>
                    <a:bodyPr/>
                    <a:lstStyle/>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6) Mão de obra própria</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6.1. Condições de trabalho</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6.2. Igualdade / Não discriminação</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6.3. Outros direitos relacionados à trabalho</a:t>
                      </a:r>
                    </a:p>
                    <a:p>
                      <a:pPr marL="457200">
                        <a:lnSpc>
                          <a:spcPct val="107000"/>
                        </a:lnSpc>
                      </a:pPr>
                      <a:r>
                        <a:rPr lang="pt-BR" sz="1100" kern="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7) Trabalhadores na Cadeia de Valor</a:t>
                      </a:r>
                    </a:p>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8) Comunidades afetadas</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8.1. Comunidades locais </a:t>
                      </a:r>
                    </a:p>
                    <a:p>
                      <a:pPr marL="0" lvl="0" indent="0">
                        <a:lnSpc>
                          <a:spcPct val="107000"/>
                        </a:lnSpc>
                        <a:spcAft>
                          <a:spcPts val="800"/>
                        </a:spcAft>
                        <a:buFont typeface="+mj-lt"/>
                        <a:buNone/>
                      </a:pPr>
                      <a:endParaRPr lang="pt-BR" sz="11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9) Consumidores e Usuários Finais</a:t>
                      </a:r>
                    </a:p>
                    <a:p>
                      <a:endParaRPr lang="pt-BR"/>
                    </a:p>
                  </a:txBody>
                  <a:tcPr>
                    <a:solidFill>
                      <a:srgbClr val="CCE7D4"/>
                    </a:solidFill>
                  </a:tcPr>
                </a:tc>
                <a:tc>
                  <a:txBody>
                    <a:bodyPr/>
                    <a:lstStyle/>
                    <a:p>
                      <a:pPr marL="0" lvl="0"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10) Conduta no Negócio</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10.1 Corrupção e Suborno</a:t>
                      </a:r>
                    </a:p>
                    <a:p>
                      <a:pPr marL="457200" lvl="1" indent="0">
                        <a:lnSpc>
                          <a:spcPct val="107000"/>
                        </a:lnSpc>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10.2. Comportamento anticompetitivo e </a:t>
                      </a:r>
                      <a:r>
                        <a:rPr lang="pt-BR" sz="1100" kern="100" err="1">
                          <a:effectLst/>
                          <a:latin typeface="Calibri" panose="020F0502020204030204" pitchFamily="34" charset="0"/>
                          <a:ea typeface="Calibri" panose="020F0502020204030204" pitchFamily="34" charset="0"/>
                          <a:cs typeface="Times New Roman" panose="02020603050405020304" pitchFamily="18" charset="0"/>
                        </a:rPr>
                        <a:t>Lobbying</a:t>
                      </a:r>
                      <a:endParaRPr lang="pt-BR" sz="1100" kern="10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mj-lt"/>
                        <a:buNone/>
                      </a:pPr>
                      <a:r>
                        <a:rPr lang="pt-BR" sz="1100" kern="100">
                          <a:effectLst/>
                          <a:latin typeface="Calibri" panose="020F0502020204030204" pitchFamily="34" charset="0"/>
                          <a:ea typeface="Calibri" panose="020F0502020204030204" pitchFamily="34" charset="0"/>
                          <a:cs typeface="Times New Roman" panose="02020603050405020304" pitchFamily="18" charset="0"/>
                        </a:rPr>
                        <a:t>10.3. Cultura de Conduta do Negócio</a:t>
                      </a:r>
                    </a:p>
                  </a:txBody>
                  <a:tcPr>
                    <a:solidFill>
                      <a:srgbClr val="E3F1E6"/>
                    </a:solidFill>
                  </a:tcPr>
                </a:tc>
                <a:extLst>
                  <a:ext uri="{0D108BD9-81ED-4DB2-BD59-A6C34878D82A}">
                    <a16:rowId xmlns:a16="http://schemas.microsoft.com/office/drawing/2014/main" val="4286305172"/>
                  </a:ext>
                </a:extLst>
              </a:tr>
            </a:tbl>
          </a:graphicData>
        </a:graphic>
      </p:graphicFrame>
      <p:sp>
        <p:nvSpPr>
          <p:cNvPr id="6" name="Retângulo 5">
            <a:extLst>
              <a:ext uri="{FF2B5EF4-FFF2-40B4-BE49-F238E27FC236}">
                <a16:creationId xmlns:a16="http://schemas.microsoft.com/office/drawing/2014/main" id="{4811ADDD-4B34-790E-45B1-BAF86366A9B5}"/>
              </a:ext>
            </a:extLst>
          </p:cNvPr>
          <p:cNvSpPr/>
          <p:nvPr/>
        </p:nvSpPr>
        <p:spPr>
          <a:xfrm>
            <a:off x="539309" y="6272485"/>
            <a:ext cx="3948132" cy="307777"/>
          </a:xfrm>
          <a:prstGeom prst="rect">
            <a:avLst/>
          </a:prstGeom>
        </p:spPr>
        <p:txBody>
          <a:bodyPr wrap="none">
            <a:spAutoFit/>
          </a:bodyPr>
          <a:lstStyle/>
          <a:p>
            <a:pPr defTabSz="521437"/>
            <a:r>
              <a:rPr lang="pt-BR" sz="1400">
                <a:solidFill>
                  <a:srgbClr val="000000">
                    <a:lumMod val="65000"/>
                    <a:lumOff val="35000"/>
                  </a:srgbClr>
                </a:solidFill>
                <a:latin typeface="HDI-Gerling Sans" charset="0"/>
                <a:ea typeface="HDI-Gerling Sans" charset="0"/>
                <a:cs typeface="HDI-Gerling Sans" charset="0"/>
              </a:rPr>
              <a:t>Estudo de Materialidade Riscos de Sustentabilidade</a:t>
            </a:r>
          </a:p>
        </p:txBody>
      </p:sp>
      <p:pic>
        <p:nvPicPr>
          <p:cNvPr id="7" name="Imagem 6">
            <a:extLst>
              <a:ext uri="{FF2B5EF4-FFF2-40B4-BE49-F238E27FC236}">
                <a16:creationId xmlns:a16="http://schemas.microsoft.com/office/drawing/2014/main" id="{8AC73E88-4198-CDDA-B809-317E62B8FCD3}"/>
              </a:ext>
            </a:extLst>
          </p:cNvPr>
          <p:cNvPicPr>
            <a:picLocks noChangeAspect="1"/>
          </p:cNvPicPr>
          <p:nvPr/>
        </p:nvPicPr>
        <p:blipFill>
          <a:blip r:embed="rId3"/>
          <a:stretch>
            <a:fillRect/>
          </a:stretch>
        </p:blipFill>
        <p:spPr>
          <a:xfrm>
            <a:off x="10731499" y="5978719"/>
            <a:ext cx="957021" cy="379197"/>
          </a:xfrm>
          <a:prstGeom prst="rect">
            <a:avLst/>
          </a:prstGeom>
        </p:spPr>
      </p:pic>
    </p:spTree>
    <p:extLst>
      <p:ext uri="{BB962C8B-B14F-4D97-AF65-F5344CB8AC3E}">
        <p14:creationId xmlns:p14="http://schemas.microsoft.com/office/powerpoint/2010/main" val="117540310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E7F0281C607B488DDF0D4F147A4DAA" ma:contentTypeVersion="15" ma:contentTypeDescription="Crie um novo documento." ma:contentTypeScope="" ma:versionID="15e4391ccdb72f8947651eb97bdc34da">
  <xsd:schema xmlns:xsd="http://www.w3.org/2001/XMLSchema" xmlns:xs="http://www.w3.org/2001/XMLSchema" xmlns:p="http://schemas.microsoft.com/office/2006/metadata/properties" xmlns:ns2="37c9486f-8df9-4e25-9b63-d39da95d79d5" xmlns:ns3="5e9c730c-ac3c-4f12-bd2c-1a68d07dc731" targetNamespace="http://schemas.microsoft.com/office/2006/metadata/properties" ma:root="true" ma:fieldsID="b5856868bd30427b89feae76fca208f1" ns2:_="" ns3:_="">
    <xsd:import namespace="37c9486f-8df9-4e25-9b63-d39da95d79d5"/>
    <xsd:import namespace="5e9c730c-ac3c-4f12-bd2c-1a68d07dc73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element ref="ns2:MediaLengthInSecond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c9486f-8df9-4e25-9b63-d39da95d79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Marcações de imagem" ma:readOnly="false" ma:fieldId="{5cf76f15-5ced-4ddc-b409-7134ff3c332f}" ma:taxonomyMulti="true" ma:sspId="a67226bd-c49f-431e-bdf7-439304ab104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Flow_SignoffStatus" ma:index="22" nillable="true" ma:displayName="Status de liberação" ma:internalName="Status_x0020_de_x0020_libera_x00e7__x00e3_o">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9c730c-ac3c-4f12-bd2c-1a68d07dc731"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19" nillable="true" ma:displayName="Taxonomy Catch All Column" ma:hidden="true" ma:list="{6836b2b7-c93a-4fc3-83b3-8031f747037d}" ma:internalName="TaxCatchAll" ma:showField="CatchAllData" ma:web="5e9c730c-ac3c-4f12-bd2c-1a68d07dc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sisl xmlns:xsd="http://www.w3.org/2001/XMLSchema" xmlns:xsi="http://www.w3.org/2001/XMLSchema-instance" xmlns="http://www.boldonjames.com/2008/01/sie/internal/label" sislVersion="0" policy="b5bb5673-1f7f-4cd7-b867-3713b04efac5" origin="userSelected"/>
</file>

<file path=customXml/item3.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iNWJiNTY3My0xZjdmLTRjZDctYjg2Ny0zNzEzYjA0ZWZhYzUiIG9yaWdpbj0idXNlclNlbGVjdGVkIiAvPjxVc2VyTmFtZT5IRElcYW1lbmV6ZXM8L1VzZXJOYW1lPjxEYXRlVGltZT4yMy8wMi8yMDI0IDE5OjE5OjUwPC9EYXRlVGltZT48TGFiZWxTdHJpbmc+U2VtIFImI3hGMzt0dWxvPC9MYWJlbFN0cmluZz48L2l0ZW0+PC9sYWJlbEhpc3Rvcnk+</Value>
</WrappedLabelHistory>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9F334F-C1DA-4756-B540-5F4BCC558AAD}">
  <ds:schemaRefs>
    <ds:schemaRef ds:uri="37c9486f-8df9-4e25-9b63-d39da95d79d5"/>
    <ds:schemaRef ds:uri="5e9c730c-ac3c-4f12-bd2c-1a68d07dc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53E81A-D7B6-405A-A766-A8DB1322C652}">
  <ds:schemaRefs>
    <ds:schemaRef ds:uri="http://www.boldonjames.com/2008/01/sie/internal/label"/>
    <ds:schemaRef ds:uri="http://www.w3.org/2001/XMLSchema"/>
  </ds:schemaRefs>
</ds:datastoreItem>
</file>

<file path=customXml/itemProps3.xml><?xml version="1.0" encoding="utf-8"?>
<ds:datastoreItem xmlns:ds="http://schemas.openxmlformats.org/officeDocument/2006/customXml" ds:itemID="{E8CBB4FD-798B-473D-8C81-6377204E235C}">
  <ds:schemaRefs>
    <ds:schemaRef ds:uri="http://www.boldonjames.com/2016/02/Classifier/internal/wrappedLabelHistory"/>
    <ds:schemaRef ds:uri="http://www.w3.org/2001/XMLSchema"/>
  </ds:schemaRefs>
</ds:datastoreItem>
</file>

<file path=customXml/itemProps4.xml><?xml version="1.0" encoding="utf-8"?>
<ds:datastoreItem xmlns:ds="http://schemas.openxmlformats.org/officeDocument/2006/customXml" ds:itemID="{7C567FCC-D765-4AA8-9E01-E68561CEA9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1850</Words>
  <Application>Microsoft Office PowerPoint</Application>
  <PresentationFormat>Widescreen</PresentationFormat>
  <Paragraphs>176</Paragraphs>
  <Slides>14</Slides>
  <Notes>14</Notes>
  <HiddenSlides>0</HiddenSlides>
  <MMClips>0</MMClips>
  <ScaleCrop>false</ScaleCrop>
  <HeadingPairs>
    <vt:vector size="4" baseType="variant">
      <vt:variant>
        <vt:lpstr>Tema</vt:lpstr>
      </vt:variant>
      <vt:variant>
        <vt:i4>1</vt:i4>
      </vt:variant>
      <vt:variant>
        <vt:lpstr>Títulos de slides</vt:lpstr>
      </vt:variant>
      <vt:variant>
        <vt:i4>14</vt:i4>
      </vt:variant>
    </vt:vector>
  </HeadingPairs>
  <TitlesOfParts>
    <vt:vector size="15"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Liberty Mutual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Alves, Bruna Carolina</dc:creator>
  <cp:lastModifiedBy>Camila Eleonora Limberg Dias</cp:lastModifiedBy>
  <cp:revision>2</cp:revision>
  <dcterms:created xsi:type="dcterms:W3CDTF">2024-02-15T14:27:11Z</dcterms:created>
  <dcterms:modified xsi:type="dcterms:W3CDTF">2024-09-24T14:09:02Z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6ab90607-68ab-4728-9b4b-41033eb058ea</vt:lpwstr>
  </property>
  <property fmtid="{D5CDD505-2E9C-101B-9397-08002B2CF9AE}" pid="3" name="bjDocumentSecurityLabel">
    <vt:lpwstr>Sem Rótulo</vt:lpwstr>
  </property>
  <property fmtid="{D5CDD505-2E9C-101B-9397-08002B2CF9AE}" pid="4" name="bjClsUserRVM">
    <vt:lpwstr>[]</vt:lpwstr>
  </property>
  <property fmtid="{D5CDD505-2E9C-101B-9397-08002B2CF9AE}" pid="5" name="bjSaver">
    <vt:lpwstr>aGmceeTZ6eB28NGEMJ2dqeR+vt3MEPKU</vt:lpwstr>
  </property>
  <property fmtid="{D5CDD505-2E9C-101B-9397-08002B2CF9AE}" pid="6" name="bjLabelHistoryID">
    <vt:lpwstr>{E8CBB4FD-798B-473D-8C81-6377204E235C}</vt:lpwstr>
  </property>
</Properties>
</file>